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sldIdLst>
    <p:sldId id="256" r:id="rId3"/>
    <p:sldId id="258" r:id="rId4"/>
    <p:sldId id="272" r:id="rId5"/>
    <p:sldId id="259" r:id="rId6"/>
    <p:sldId id="268" r:id="rId7"/>
    <p:sldId id="267" r:id="rId8"/>
    <p:sldId id="270" r:id="rId9"/>
    <p:sldId id="269" r:id="rId10"/>
    <p:sldId id="271" r:id="rId11"/>
    <p:sldId id="273" r:id="rId12"/>
    <p:sldId id="276" r:id="rId13"/>
    <p:sldId id="277" r:id="rId14"/>
    <p:sldId id="278" r:id="rId15"/>
    <p:sldId id="282" r:id="rId16"/>
    <p:sldId id="275" r:id="rId17"/>
    <p:sldId id="274" r:id="rId18"/>
    <p:sldId id="279" r:id="rId19"/>
    <p:sldId id="280" r:id="rId20"/>
    <p:sldId id="283" r:id="rId21"/>
    <p:sldId id="281" r:id="rId22"/>
    <p:sldId id="261" r:id="rId23"/>
    <p:sldId id="262" r:id="rId24"/>
    <p:sldId id="265" r:id="rId25"/>
    <p:sldId id="284" r:id="rId26"/>
    <p:sldId id="266" r:id="rId27"/>
    <p:sldId id="263" r:id="rId28"/>
    <p:sldId id="285" r:id="rId2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E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/>
  </p:normalViewPr>
  <p:slideViewPr>
    <p:cSldViewPr>
      <p:cViewPr>
        <p:scale>
          <a:sx n="82" d="100"/>
          <a:sy n="82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55FC1-32A5-418D-9F9F-6CF853DE10AB}" type="datetimeFigureOut">
              <a:rPr lang="da-DK" smtClean="0"/>
              <a:pPr/>
              <a:t>15-06-2009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2EFC8-A8C5-4F4B-B53C-D866D72A0E1E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5130" name="Picture 10" descr="DTU-DK-A1"/>
          <p:cNvPicPr>
            <a:picLocks noChangeAspect="1" noChangeArrowheads="1"/>
          </p:cNvPicPr>
          <p:nvPr/>
        </p:nvPicPr>
        <p:blipFill>
          <a:blip r:embed="rId2" cstate="print"/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</p:spPr>
      </p:pic>
      <p:pic>
        <p:nvPicPr>
          <p:cNvPr id="5132" name="Picture 12" descr="DTU frise RGB"/>
          <p:cNvPicPr>
            <a:picLocks noChangeAspect="1" noChangeArrowheads="1"/>
          </p:cNvPicPr>
          <p:nvPr/>
        </p:nvPicPr>
        <p:blipFill>
          <a:blip r:embed="rId3" cstate="print"/>
          <a:srcRect r="25990"/>
          <a:stretch>
            <a:fillRect/>
          </a:stretch>
        </p:blipFill>
        <p:spPr bwMode="auto">
          <a:xfrm>
            <a:off x="4432300" y="4191000"/>
            <a:ext cx="4711700" cy="2338388"/>
          </a:xfrm>
          <a:prstGeom prst="rect">
            <a:avLst/>
          </a:prstGeom>
          <a:noFill/>
        </p:spPr>
      </p:pic>
      <p:pic>
        <p:nvPicPr>
          <p:cNvPr id="5167" name="Picture 9" descr="C:\Users\cls\Desktop\DTU_ppt\Til PAW\DTU_LOGOS\Done\DTU Byg A UK.png"/>
          <p:cNvPicPr>
            <a:picLocks noChangeAspect="1" noChangeArrowheads="1"/>
          </p:cNvPicPr>
          <p:nvPr/>
        </p:nvPicPr>
        <p:blipFill>
          <a:blip r:embed="rId4"/>
          <a:srcRect l="10336" t="34251" b="14568"/>
          <a:stretch>
            <a:fillRect/>
          </a:stretch>
        </p:blipFill>
        <p:spPr bwMode="auto">
          <a:xfrm>
            <a:off x="619125" y="6029325"/>
            <a:ext cx="52133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438900" y="304800"/>
            <a:ext cx="1943100" cy="5861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676900" cy="5861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114692" name="Picture 4" descr="DTU-DK-A1"/>
          <p:cNvPicPr>
            <a:picLocks noChangeAspect="1" noChangeArrowheads="1"/>
          </p:cNvPicPr>
          <p:nvPr/>
        </p:nvPicPr>
        <p:blipFill>
          <a:blip r:embed="rId2" cstate="print"/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</p:spPr>
      </p:pic>
      <p:pic>
        <p:nvPicPr>
          <p:cNvPr id="114693" name="Picture 5" descr="76151902"/>
          <p:cNvPicPr>
            <a:picLocks noChangeAspect="1" noChangeArrowheads="1"/>
          </p:cNvPicPr>
          <p:nvPr/>
        </p:nvPicPr>
        <p:blipFill>
          <a:blip r:embed="rId3"/>
          <a:srcRect l="73628" t="43704"/>
          <a:stretch>
            <a:fillRect/>
          </a:stretch>
        </p:blipFill>
        <p:spPr bwMode="auto">
          <a:xfrm>
            <a:off x="6732588" y="2997200"/>
            <a:ext cx="2411412" cy="3860800"/>
          </a:xfrm>
          <a:prstGeom prst="rect">
            <a:avLst/>
          </a:prstGeom>
          <a:noFill/>
        </p:spPr>
      </p:pic>
      <p:pic>
        <p:nvPicPr>
          <p:cNvPr id="114694" name="Picture 6" descr="DTU frise RGB"/>
          <p:cNvPicPr>
            <a:picLocks noChangeAspect="1" noChangeArrowheads="1"/>
          </p:cNvPicPr>
          <p:nvPr/>
        </p:nvPicPr>
        <p:blipFill>
          <a:blip r:embed="rId4" cstate="print"/>
          <a:srcRect r="25990"/>
          <a:stretch>
            <a:fillRect/>
          </a:stretch>
        </p:blipFill>
        <p:spPr bwMode="auto">
          <a:xfrm>
            <a:off x="4432300" y="3124200"/>
            <a:ext cx="4711700" cy="23383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438900" y="304800"/>
            <a:ext cx="1943100" cy="5861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676900" cy="5861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titeltypografi i masteren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en-GB" dirty="0" smtClean="0"/>
          </a:p>
        </p:txBody>
      </p:sp>
      <p:pic>
        <p:nvPicPr>
          <p:cNvPr id="1033" name="Picture 9" descr="DTU-DK-A1"/>
          <p:cNvPicPr>
            <a:picLocks noChangeAspect="1" noChangeArrowheads="1"/>
          </p:cNvPicPr>
          <p:nvPr/>
        </p:nvPicPr>
        <p:blipFill>
          <a:blip r:embed="rId13" cstate="print"/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618413" y="6477000"/>
            <a:ext cx="763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>
              <a:spcBef>
                <a:spcPct val="0"/>
              </a:spcBef>
            </a:pPr>
            <a:r>
              <a:rPr lang="en-GB" sz="900" dirty="0" smtClean="0"/>
              <a:t>16/10/2008</a:t>
            </a:r>
            <a:endParaRPr lang="da-DK" sz="900" dirty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800600" y="6477000"/>
            <a:ext cx="2741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>
              <a:spcBef>
                <a:spcPct val="0"/>
              </a:spcBef>
            </a:pPr>
            <a:r>
              <a:rPr lang="da-DK" sz="900" dirty="0" err="1" smtClean="0"/>
              <a:t>Course</a:t>
            </a:r>
            <a:r>
              <a:rPr lang="da-DK" sz="900" dirty="0" smtClean="0"/>
              <a:t> 11033</a:t>
            </a:r>
            <a:endParaRPr lang="da-DK" sz="900" dirty="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09600" y="6477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fld id="{1D45EE5F-0DA5-4B98-A56C-0F9360A71E6A}" type="slidenum">
              <a:rPr lang="da-DK" sz="900"/>
              <a:pPr eaLnBrk="0" hangingPunct="0">
                <a:spcBef>
                  <a:spcPct val="0"/>
                </a:spcBef>
              </a:pPr>
              <a:t>‹#›</a:t>
            </a:fld>
            <a:endParaRPr lang="da-DK" sz="900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989013" y="6477000"/>
            <a:ext cx="369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GB" sz="900" b="1" dirty="0"/>
              <a:t>DTU Civil Engineering, Technical University of Denmark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113671" name="Picture 7" descr="DTU-DK-A1"/>
          <p:cNvPicPr>
            <a:picLocks noChangeAspect="1" noChangeArrowheads="1"/>
          </p:cNvPicPr>
          <p:nvPr/>
        </p:nvPicPr>
        <p:blipFill>
          <a:blip r:embed="rId13" cstate="print"/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</p:spPr>
      </p:pic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7618413" y="6477000"/>
            <a:ext cx="763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>
              <a:spcBef>
                <a:spcPct val="0"/>
              </a:spcBef>
            </a:pPr>
            <a:r>
              <a:rPr lang="en-GB" sz="900"/>
              <a:t>17/04/2008</a:t>
            </a:r>
            <a:endParaRPr lang="da-DK" sz="900"/>
          </a:p>
        </p:txBody>
      </p:sp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4800600" y="6477000"/>
            <a:ext cx="2741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>
              <a:spcBef>
                <a:spcPct val="0"/>
              </a:spcBef>
            </a:pPr>
            <a:r>
              <a:rPr lang="da-DK" sz="900"/>
              <a:t>Presentation name</a:t>
            </a:r>
          </a:p>
        </p:txBody>
      </p:sp>
      <p:sp>
        <p:nvSpPr>
          <p:cNvPr id="113675" name="Rectangle 11"/>
          <p:cNvSpPr>
            <a:spLocks noChangeArrowheads="1"/>
          </p:cNvSpPr>
          <p:nvPr/>
        </p:nvSpPr>
        <p:spPr bwMode="auto">
          <a:xfrm>
            <a:off x="609600" y="6477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fld id="{58A123E2-3389-44B8-95BE-B185D0ED6EBD}" type="slidenum">
              <a:rPr lang="da-DK" sz="900"/>
              <a:pPr eaLnBrk="0" hangingPunct="0">
                <a:spcBef>
                  <a:spcPct val="0"/>
                </a:spcBef>
              </a:pPr>
              <a:t>‹#›</a:t>
            </a:fld>
            <a:endParaRPr lang="da-DK" sz="900"/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989013" y="6477000"/>
            <a:ext cx="369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GB" sz="900" b="1"/>
              <a:t>DTU Civil Engineering, Technical University of Denmark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iai-tech.org/products/ifc_specification/ifc-release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idm.buildingsmart.no/confluence/display/IDM/Hom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is-project.org/IAI-MVD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://www.iai.hm.edu/how-to-implement-ifc/certification/test-cases/ifc2x3-coordination-view/building-elements/02-beams/resolveUid/e8946f7c47752f6383752d4337d350fb" TargetMode="External"/><Relationship Id="rId7" Type="http://schemas.openxmlformats.org/officeDocument/2006/relationships/hyperlink" Target="http://www.iai.hm.edu/how-to-implement-ifc/certification/test-cases/ifc2x3-coordination-view/building-elements/10-roofs/resolveUid/dcbb3125a52574972f50e5430c5b8aa4" TargetMode="External"/><Relationship Id="rId2" Type="http://schemas.openxmlformats.org/officeDocument/2006/relationships/hyperlink" Target="http://www.iai.hm.edu/how-to-implement-ifc/certific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://www.iai.hm.edu/how-to-implement-ifc/certification/test-cases/ifc2x3-coordination-view/building-elements/04-slabs/resolveUid/de305b2d9e5d950133edfaa31427e33e" TargetMode="Externa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ev.ifd-library.org/index.php/Image:Ifd1a.png" TargetMode="External"/><Relationship Id="rId2" Type="http://schemas.openxmlformats.org/officeDocument/2006/relationships/hyperlink" Target="http://www.ifd-library.org/index.php/Main_P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://dev.ifd-library.org/index.php/Image:Ontology.png" TargetMode="Externa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is-project.org/IAI-MVD/" TargetMode="External"/><Relationship Id="rId2" Type="http://schemas.openxmlformats.org/officeDocument/2006/relationships/hyperlink" Target="http://idm.buildingsmart.no/confluence/display/IDM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ai.hm.edu/how-to-implement-ifc/certification" TargetMode="External"/><Relationship Id="rId5" Type="http://schemas.openxmlformats.org/officeDocument/2006/relationships/hyperlink" Target="http://www.ifd-library.org/index.php/Main_Page" TargetMode="External"/><Relationship Id="rId4" Type="http://schemas.openxmlformats.org/officeDocument/2006/relationships/hyperlink" Target="http://www.iai-tech.org/products/ifc_specification/ifc-release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bipslivebim.wordpress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Interoperability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Overview and use of IFC</a:t>
            </a:r>
          </a:p>
          <a:p>
            <a:endParaRPr lang="en-GB" dirty="0" smtClean="0"/>
          </a:p>
          <a:p>
            <a:r>
              <a:rPr lang="en-GB" b="1" dirty="0" smtClean="0"/>
              <a:t>Jan Karlshøj </a:t>
            </a:r>
            <a:endParaRPr lang="en-GB" dirty="0" smtClean="0"/>
          </a:p>
          <a:p>
            <a:r>
              <a:rPr lang="en-GB" dirty="0" smtClean="0"/>
              <a:t>Associate Professor</a:t>
            </a:r>
          </a:p>
          <a:p>
            <a:r>
              <a:rPr lang="en-GB" dirty="0" smtClean="0"/>
              <a:t>jak@byg.dtu.dk </a:t>
            </a:r>
          </a:p>
          <a:p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The Problem </a:t>
            </a:r>
            <a:endParaRPr lang="da-DK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5058" name="Picture 2" descr="http://buildingsmart.byggforsk.no/blog/wp-content/uploads/2008/02/holygr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5428992" cy="47910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564357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From </a:t>
            </a:r>
            <a:r>
              <a:rPr lang="da-DK" sz="1400" dirty="0" err="1" smtClean="0"/>
              <a:t>Sintef</a:t>
            </a:r>
            <a:endParaRPr lang="da-DK" sz="1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565650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Preferred solution</a:t>
            </a:r>
            <a:endParaRPr lang="en-GB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Principles</a:t>
            </a:r>
            <a:endParaRPr lang="en-GB" dirty="0"/>
          </a:p>
        </p:txBody>
      </p:sp>
      <p:pic>
        <p:nvPicPr>
          <p:cNvPr id="47107" name="Picture 3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71612"/>
            <a:ext cx="3995251" cy="3974333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565650"/>
          </a:xfrm>
        </p:spPr>
        <p:txBody>
          <a:bodyPr/>
          <a:lstStyle/>
          <a:p>
            <a:r>
              <a:rPr lang="en-GB" dirty="0" smtClean="0"/>
              <a:t>Real world concepts</a:t>
            </a:r>
          </a:p>
          <a:p>
            <a:pPr lvl="1"/>
            <a:r>
              <a:rPr lang="en-GB" dirty="0" smtClean="0"/>
              <a:t>Physical</a:t>
            </a:r>
          </a:p>
          <a:p>
            <a:pPr lvl="2"/>
            <a:r>
              <a:rPr lang="en-GB" dirty="0" smtClean="0"/>
              <a:t>Building</a:t>
            </a:r>
          </a:p>
          <a:p>
            <a:pPr lvl="2"/>
            <a:r>
              <a:rPr lang="en-GB" dirty="0" smtClean="0"/>
              <a:t>Wall</a:t>
            </a:r>
          </a:p>
          <a:p>
            <a:pPr lvl="2"/>
            <a:r>
              <a:rPr lang="en-GB" dirty="0" smtClean="0"/>
              <a:t>Column</a:t>
            </a:r>
          </a:p>
          <a:p>
            <a:pPr lvl="2"/>
            <a:r>
              <a:rPr lang="en-GB" dirty="0" smtClean="0"/>
              <a:t>Boiler</a:t>
            </a:r>
          </a:p>
          <a:p>
            <a:pPr lvl="2"/>
            <a:r>
              <a:rPr lang="en-GB" dirty="0" smtClean="0"/>
              <a:t>Valve</a:t>
            </a:r>
          </a:p>
          <a:p>
            <a:pPr lvl="1"/>
            <a:r>
              <a:rPr lang="en-GB" dirty="0" smtClean="0"/>
              <a:t>Organisation</a:t>
            </a:r>
          </a:p>
          <a:p>
            <a:pPr lvl="2"/>
            <a:r>
              <a:rPr lang="en-GB" dirty="0" smtClean="0"/>
              <a:t>Company</a:t>
            </a:r>
          </a:p>
          <a:p>
            <a:pPr lvl="2"/>
            <a:r>
              <a:rPr lang="en-GB" dirty="0" smtClean="0"/>
              <a:t>Actor</a:t>
            </a:r>
          </a:p>
          <a:p>
            <a:pPr lvl="1"/>
            <a:r>
              <a:rPr lang="en-GB" dirty="0" smtClean="0"/>
              <a:t>Processes</a:t>
            </a:r>
          </a:p>
          <a:p>
            <a:pPr lvl="1"/>
            <a:r>
              <a:rPr lang="en-GB" dirty="0" smtClean="0"/>
              <a:t>Control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Principles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565650"/>
          </a:xfrm>
        </p:spPr>
        <p:txBody>
          <a:bodyPr/>
          <a:lstStyle/>
          <a:p>
            <a:r>
              <a:rPr lang="en-GB" dirty="0" smtClean="0"/>
              <a:t>Wall</a:t>
            </a:r>
          </a:p>
          <a:p>
            <a:pPr lvl="1"/>
            <a:r>
              <a:rPr lang="en-GB" dirty="0" smtClean="0"/>
              <a:t>Identification</a:t>
            </a:r>
          </a:p>
          <a:p>
            <a:pPr lvl="1"/>
            <a:r>
              <a:rPr lang="en-GB" dirty="0" smtClean="0"/>
              <a:t>Geometry</a:t>
            </a:r>
          </a:p>
          <a:p>
            <a:pPr lvl="1"/>
            <a:r>
              <a:rPr lang="en-GB" dirty="0" smtClean="0"/>
              <a:t>Properties</a:t>
            </a:r>
          </a:p>
          <a:p>
            <a:pPr lvl="1"/>
            <a:r>
              <a:rPr lang="en-GB" dirty="0" smtClean="0"/>
              <a:t>Relationship to other elements</a:t>
            </a:r>
          </a:p>
          <a:p>
            <a:pPr lvl="1"/>
            <a:r>
              <a:rPr lang="en-GB" dirty="0" smtClean="0"/>
              <a:t>Relationship to spatial structure</a:t>
            </a:r>
          </a:p>
          <a:p>
            <a:pPr lvl="1"/>
            <a:endParaRPr lang="en-GB" dirty="0"/>
          </a:p>
        </p:txBody>
      </p:sp>
      <p:grpSp>
        <p:nvGrpSpPr>
          <p:cNvPr id="48132" name="Group 4"/>
          <p:cNvGrpSpPr>
            <a:grpSpLocks noChangeAspect="1"/>
          </p:cNvGrpSpPr>
          <p:nvPr/>
        </p:nvGrpSpPr>
        <p:grpSpPr bwMode="auto">
          <a:xfrm>
            <a:off x="6072198" y="1571612"/>
            <a:ext cx="1579582" cy="3302761"/>
            <a:chOff x="3955" y="2037"/>
            <a:chExt cx="429" cy="897"/>
          </a:xfrm>
        </p:grpSpPr>
        <p:sp>
          <p:nvSpPr>
            <p:cNvPr id="48137" name="Freeform 9"/>
            <p:cNvSpPr>
              <a:spLocks/>
            </p:cNvSpPr>
            <p:nvPr/>
          </p:nvSpPr>
          <p:spPr bwMode="auto">
            <a:xfrm>
              <a:off x="4035" y="2037"/>
              <a:ext cx="349" cy="897"/>
            </a:xfrm>
            <a:custGeom>
              <a:avLst/>
              <a:gdLst/>
              <a:ahLst/>
              <a:cxnLst>
                <a:cxn ang="0">
                  <a:pos x="96" y="1789"/>
                </a:cxn>
                <a:cxn ang="0">
                  <a:pos x="168" y="1780"/>
                </a:cxn>
                <a:cxn ang="0">
                  <a:pos x="240" y="1771"/>
                </a:cxn>
                <a:cxn ang="0">
                  <a:pos x="314" y="1763"/>
                </a:cxn>
                <a:cxn ang="0">
                  <a:pos x="386" y="1758"/>
                </a:cxn>
                <a:cxn ang="0">
                  <a:pos x="460" y="1754"/>
                </a:cxn>
                <a:cxn ang="0">
                  <a:pos x="532" y="1751"/>
                </a:cxn>
                <a:cxn ang="0">
                  <a:pos x="606" y="1749"/>
                </a:cxn>
                <a:cxn ang="0">
                  <a:pos x="656" y="1749"/>
                </a:cxn>
                <a:cxn ang="0">
                  <a:pos x="682" y="1749"/>
                </a:cxn>
                <a:cxn ang="0">
                  <a:pos x="699" y="1536"/>
                </a:cxn>
                <a:cxn ang="0">
                  <a:pos x="693" y="1107"/>
                </a:cxn>
                <a:cxn ang="0">
                  <a:pos x="665" y="673"/>
                </a:cxn>
                <a:cxn ang="0">
                  <a:pos x="619" y="231"/>
                </a:cxn>
                <a:cxn ang="0">
                  <a:pos x="586" y="6"/>
                </a:cxn>
                <a:cxn ang="0">
                  <a:pos x="582" y="2"/>
                </a:cxn>
                <a:cxn ang="0">
                  <a:pos x="545" y="24"/>
                </a:cxn>
                <a:cxn ang="0">
                  <a:pos x="473" y="70"/>
                </a:cxn>
                <a:cxn ang="0">
                  <a:pos x="401" y="118"/>
                </a:cxn>
                <a:cxn ang="0">
                  <a:pos x="329" y="168"/>
                </a:cxn>
                <a:cxn ang="0">
                  <a:pos x="259" y="218"/>
                </a:cxn>
                <a:cxn ang="0">
                  <a:pos x="187" y="268"/>
                </a:cxn>
                <a:cxn ang="0">
                  <a:pos x="115" y="320"/>
                </a:cxn>
                <a:cxn ang="0">
                  <a:pos x="43" y="373"/>
                </a:cxn>
                <a:cxn ang="0">
                  <a:pos x="20" y="525"/>
                </a:cxn>
                <a:cxn ang="0">
                  <a:pos x="41" y="775"/>
                </a:cxn>
                <a:cxn ang="0">
                  <a:pos x="37" y="897"/>
                </a:cxn>
                <a:cxn ang="0">
                  <a:pos x="13" y="889"/>
                </a:cxn>
                <a:cxn ang="0">
                  <a:pos x="13" y="889"/>
                </a:cxn>
                <a:cxn ang="0">
                  <a:pos x="35" y="898"/>
                </a:cxn>
                <a:cxn ang="0">
                  <a:pos x="59" y="1129"/>
                </a:cxn>
                <a:cxn ang="0">
                  <a:pos x="65" y="1575"/>
                </a:cxn>
              </a:cxnLst>
              <a:rect l="0" t="0" r="r" b="b"/>
              <a:pathLst>
                <a:path w="699" h="1795">
                  <a:moveTo>
                    <a:pt x="59" y="1795"/>
                  </a:moveTo>
                  <a:lnTo>
                    <a:pt x="96" y="1789"/>
                  </a:lnTo>
                  <a:lnTo>
                    <a:pt x="131" y="1784"/>
                  </a:lnTo>
                  <a:lnTo>
                    <a:pt x="168" y="1780"/>
                  </a:lnTo>
                  <a:lnTo>
                    <a:pt x="205" y="1775"/>
                  </a:lnTo>
                  <a:lnTo>
                    <a:pt x="240" y="1771"/>
                  </a:lnTo>
                  <a:lnTo>
                    <a:pt x="277" y="1767"/>
                  </a:lnTo>
                  <a:lnTo>
                    <a:pt x="314" y="1763"/>
                  </a:lnTo>
                  <a:lnTo>
                    <a:pt x="351" y="1760"/>
                  </a:lnTo>
                  <a:lnTo>
                    <a:pt x="386" y="1758"/>
                  </a:lnTo>
                  <a:lnTo>
                    <a:pt x="423" y="1756"/>
                  </a:lnTo>
                  <a:lnTo>
                    <a:pt x="460" y="1754"/>
                  </a:lnTo>
                  <a:lnTo>
                    <a:pt x="497" y="1752"/>
                  </a:lnTo>
                  <a:lnTo>
                    <a:pt x="532" y="1751"/>
                  </a:lnTo>
                  <a:lnTo>
                    <a:pt x="569" y="1749"/>
                  </a:lnTo>
                  <a:lnTo>
                    <a:pt x="606" y="1749"/>
                  </a:lnTo>
                  <a:lnTo>
                    <a:pt x="643" y="1749"/>
                  </a:lnTo>
                  <a:lnTo>
                    <a:pt x="656" y="1749"/>
                  </a:lnTo>
                  <a:lnTo>
                    <a:pt x="669" y="1749"/>
                  </a:lnTo>
                  <a:lnTo>
                    <a:pt x="682" y="1749"/>
                  </a:lnTo>
                  <a:lnTo>
                    <a:pt x="695" y="1749"/>
                  </a:lnTo>
                  <a:lnTo>
                    <a:pt x="699" y="1536"/>
                  </a:lnTo>
                  <a:lnTo>
                    <a:pt x="699" y="1322"/>
                  </a:lnTo>
                  <a:lnTo>
                    <a:pt x="693" y="1107"/>
                  </a:lnTo>
                  <a:lnTo>
                    <a:pt x="682" y="891"/>
                  </a:lnTo>
                  <a:lnTo>
                    <a:pt x="665" y="673"/>
                  </a:lnTo>
                  <a:lnTo>
                    <a:pt x="645" y="453"/>
                  </a:lnTo>
                  <a:lnTo>
                    <a:pt x="619" y="231"/>
                  </a:lnTo>
                  <a:lnTo>
                    <a:pt x="588" y="7"/>
                  </a:lnTo>
                  <a:lnTo>
                    <a:pt x="586" y="6"/>
                  </a:lnTo>
                  <a:lnTo>
                    <a:pt x="584" y="4"/>
                  </a:lnTo>
                  <a:lnTo>
                    <a:pt x="582" y="2"/>
                  </a:lnTo>
                  <a:lnTo>
                    <a:pt x="580" y="0"/>
                  </a:lnTo>
                  <a:lnTo>
                    <a:pt x="545" y="24"/>
                  </a:lnTo>
                  <a:lnTo>
                    <a:pt x="508" y="46"/>
                  </a:lnTo>
                  <a:lnTo>
                    <a:pt x="473" y="70"/>
                  </a:lnTo>
                  <a:lnTo>
                    <a:pt x="436" y="94"/>
                  </a:lnTo>
                  <a:lnTo>
                    <a:pt x="401" y="118"/>
                  </a:lnTo>
                  <a:lnTo>
                    <a:pt x="366" y="142"/>
                  </a:lnTo>
                  <a:lnTo>
                    <a:pt x="329" y="168"/>
                  </a:lnTo>
                  <a:lnTo>
                    <a:pt x="294" y="192"/>
                  </a:lnTo>
                  <a:lnTo>
                    <a:pt x="259" y="218"/>
                  </a:lnTo>
                  <a:lnTo>
                    <a:pt x="222" y="242"/>
                  </a:lnTo>
                  <a:lnTo>
                    <a:pt x="187" y="268"/>
                  </a:lnTo>
                  <a:lnTo>
                    <a:pt x="150" y="294"/>
                  </a:lnTo>
                  <a:lnTo>
                    <a:pt x="115" y="320"/>
                  </a:lnTo>
                  <a:lnTo>
                    <a:pt x="78" y="346"/>
                  </a:lnTo>
                  <a:lnTo>
                    <a:pt x="43" y="373"/>
                  </a:lnTo>
                  <a:lnTo>
                    <a:pt x="6" y="399"/>
                  </a:lnTo>
                  <a:lnTo>
                    <a:pt x="20" y="525"/>
                  </a:lnTo>
                  <a:lnTo>
                    <a:pt x="31" y="651"/>
                  </a:lnTo>
                  <a:lnTo>
                    <a:pt x="41" y="775"/>
                  </a:lnTo>
                  <a:lnTo>
                    <a:pt x="50" y="900"/>
                  </a:lnTo>
                  <a:lnTo>
                    <a:pt x="37" y="897"/>
                  </a:lnTo>
                  <a:lnTo>
                    <a:pt x="26" y="893"/>
                  </a:lnTo>
                  <a:lnTo>
                    <a:pt x="13" y="889"/>
                  </a:lnTo>
                  <a:lnTo>
                    <a:pt x="0" y="885"/>
                  </a:lnTo>
                  <a:lnTo>
                    <a:pt x="13" y="889"/>
                  </a:lnTo>
                  <a:lnTo>
                    <a:pt x="24" y="893"/>
                  </a:lnTo>
                  <a:lnTo>
                    <a:pt x="35" y="898"/>
                  </a:lnTo>
                  <a:lnTo>
                    <a:pt x="48" y="902"/>
                  </a:lnTo>
                  <a:lnTo>
                    <a:pt x="59" y="1129"/>
                  </a:lnTo>
                  <a:lnTo>
                    <a:pt x="65" y="1353"/>
                  </a:lnTo>
                  <a:lnTo>
                    <a:pt x="65" y="1575"/>
                  </a:lnTo>
                  <a:lnTo>
                    <a:pt x="59" y="1795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39" name="Freeform 11"/>
            <p:cNvSpPr>
              <a:spLocks/>
            </p:cNvSpPr>
            <p:nvPr/>
          </p:nvSpPr>
          <p:spPr bwMode="auto">
            <a:xfrm>
              <a:off x="4021" y="2474"/>
              <a:ext cx="14" cy="4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21" y="8"/>
                </a:cxn>
                <a:cxn ang="0">
                  <a:pos x="15" y="4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15" y="4"/>
                </a:cxn>
                <a:cxn ang="0">
                  <a:pos x="21" y="8"/>
                </a:cxn>
                <a:cxn ang="0">
                  <a:pos x="28" y="10"/>
                </a:cxn>
              </a:cxnLst>
              <a:rect l="0" t="0" r="r" b="b"/>
              <a:pathLst>
                <a:path w="28" h="10">
                  <a:moveTo>
                    <a:pt x="28" y="10"/>
                  </a:moveTo>
                  <a:lnTo>
                    <a:pt x="21" y="8"/>
                  </a:lnTo>
                  <a:lnTo>
                    <a:pt x="15" y="4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2"/>
                  </a:lnTo>
                  <a:lnTo>
                    <a:pt x="15" y="4"/>
                  </a:lnTo>
                  <a:lnTo>
                    <a:pt x="21" y="8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26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41" name="Freeform 13"/>
            <p:cNvSpPr>
              <a:spLocks/>
            </p:cNvSpPr>
            <p:nvPr/>
          </p:nvSpPr>
          <p:spPr bwMode="auto">
            <a:xfrm>
              <a:off x="4328" y="2039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5" y="5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5" y="5"/>
                  </a:lnTo>
                  <a:lnTo>
                    <a:pt x="3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6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43" name="Freeform 15"/>
            <p:cNvSpPr>
              <a:spLocks/>
            </p:cNvSpPr>
            <p:nvPr/>
          </p:nvSpPr>
          <p:spPr bwMode="auto">
            <a:xfrm>
              <a:off x="4099" y="2538"/>
              <a:ext cx="48" cy="81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80" y="3"/>
                </a:cxn>
                <a:cxn ang="0">
                  <a:pos x="67" y="7"/>
                </a:cxn>
                <a:cxn ang="0">
                  <a:pos x="56" y="11"/>
                </a:cxn>
                <a:cxn ang="0">
                  <a:pos x="45" y="15"/>
                </a:cxn>
                <a:cxn ang="0">
                  <a:pos x="34" y="20"/>
                </a:cxn>
                <a:cxn ang="0">
                  <a:pos x="23" y="24"/>
                </a:cxn>
                <a:cxn ang="0">
                  <a:pos x="12" y="27"/>
                </a:cxn>
                <a:cxn ang="0">
                  <a:pos x="0" y="31"/>
                </a:cxn>
                <a:cxn ang="0">
                  <a:pos x="2" y="64"/>
                </a:cxn>
                <a:cxn ang="0">
                  <a:pos x="2" y="96"/>
                </a:cxn>
                <a:cxn ang="0">
                  <a:pos x="4" y="129"/>
                </a:cxn>
                <a:cxn ang="0">
                  <a:pos x="4" y="161"/>
                </a:cxn>
                <a:cxn ang="0">
                  <a:pos x="15" y="157"/>
                </a:cxn>
                <a:cxn ang="0">
                  <a:pos x="28" y="153"/>
                </a:cxn>
                <a:cxn ang="0">
                  <a:pos x="39" y="151"/>
                </a:cxn>
                <a:cxn ang="0">
                  <a:pos x="50" y="148"/>
                </a:cxn>
                <a:cxn ang="0">
                  <a:pos x="61" y="144"/>
                </a:cxn>
                <a:cxn ang="0">
                  <a:pos x="73" y="142"/>
                </a:cxn>
                <a:cxn ang="0">
                  <a:pos x="85" y="138"/>
                </a:cxn>
                <a:cxn ang="0">
                  <a:pos x="97" y="135"/>
                </a:cxn>
                <a:cxn ang="0">
                  <a:pos x="95" y="101"/>
                </a:cxn>
                <a:cxn ang="0">
                  <a:pos x="95" y="66"/>
                </a:cxn>
                <a:cxn ang="0">
                  <a:pos x="93" y="33"/>
                </a:cxn>
                <a:cxn ang="0">
                  <a:pos x="91" y="0"/>
                </a:cxn>
              </a:cxnLst>
              <a:rect l="0" t="0" r="r" b="b"/>
              <a:pathLst>
                <a:path w="97" h="161">
                  <a:moveTo>
                    <a:pt x="91" y="0"/>
                  </a:moveTo>
                  <a:lnTo>
                    <a:pt x="80" y="3"/>
                  </a:lnTo>
                  <a:lnTo>
                    <a:pt x="67" y="7"/>
                  </a:lnTo>
                  <a:lnTo>
                    <a:pt x="56" y="11"/>
                  </a:lnTo>
                  <a:lnTo>
                    <a:pt x="45" y="15"/>
                  </a:lnTo>
                  <a:lnTo>
                    <a:pt x="34" y="20"/>
                  </a:lnTo>
                  <a:lnTo>
                    <a:pt x="23" y="24"/>
                  </a:lnTo>
                  <a:lnTo>
                    <a:pt x="12" y="27"/>
                  </a:lnTo>
                  <a:lnTo>
                    <a:pt x="0" y="31"/>
                  </a:lnTo>
                  <a:lnTo>
                    <a:pt x="2" y="64"/>
                  </a:lnTo>
                  <a:lnTo>
                    <a:pt x="2" y="96"/>
                  </a:lnTo>
                  <a:lnTo>
                    <a:pt x="4" y="129"/>
                  </a:lnTo>
                  <a:lnTo>
                    <a:pt x="4" y="161"/>
                  </a:lnTo>
                  <a:lnTo>
                    <a:pt x="15" y="157"/>
                  </a:lnTo>
                  <a:lnTo>
                    <a:pt x="28" y="153"/>
                  </a:lnTo>
                  <a:lnTo>
                    <a:pt x="39" y="151"/>
                  </a:lnTo>
                  <a:lnTo>
                    <a:pt x="50" y="148"/>
                  </a:lnTo>
                  <a:lnTo>
                    <a:pt x="61" y="144"/>
                  </a:lnTo>
                  <a:lnTo>
                    <a:pt x="73" y="142"/>
                  </a:lnTo>
                  <a:lnTo>
                    <a:pt x="85" y="138"/>
                  </a:lnTo>
                  <a:lnTo>
                    <a:pt x="97" y="135"/>
                  </a:lnTo>
                  <a:lnTo>
                    <a:pt x="95" y="101"/>
                  </a:lnTo>
                  <a:lnTo>
                    <a:pt x="95" y="66"/>
                  </a:lnTo>
                  <a:lnTo>
                    <a:pt x="93" y="3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44" name="Freeform 16"/>
            <p:cNvSpPr>
              <a:spLocks/>
            </p:cNvSpPr>
            <p:nvPr/>
          </p:nvSpPr>
          <p:spPr bwMode="auto">
            <a:xfrm>
              <a:off x="4103" y="2799"/>
              <a:ext cx="47" cy="65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2" y="43"/>
                </a:cxn>
                <a:cxn ang="0">
                  <a:pos x="2" y="70"/>
                </a:cxn>
                <a:cxn ang="0">
                  <a:pos x="0" y="100"/>
                </a:cxn>
                <a:cxn ang="0">
                  <a:pos x="0" y="129"/>
                </a:cxn>
                <a:cxn ang="0">
                  <a:pos x="11" y="129"/>
                </a:cxn>
                <a:cxn ang="0">
                  <a:pos x="24" y="128"/>
                </a:cxn>
                <a:cxn ang="0">
                  <a:pos x="35" y="128"/>
                </a:cxn>
                <a:cxn ang="0">
                  <a:pos x="46" y="126"/>
                </a:cxn>
                <a:cxn ang="0">
                  <a:pos x="57" y="126"/>
                </a:cxn>
                <a:cxn ang="0">
                  <a:pos x="68" y="126"/>
                </a:cxn>
                <a:cxn ang="0">
                  <a:pos x="81" y="124"/>
                </a:cxn>
                <a:cxn ang="0">
                  <a:pos x="92" y="124"/>
                </a:cxn>
                <a:cxn ang="0">
                  <a:pos x="94" y="92"/>
                </a:cxn>
                <a:cxn ang="0">
                  <a:pos x="94" y="61"/>
                </a:cxn>
                <a:cxn ang="0">
                  <a:pos x="94" y="31"/>
                </a:cxn>
                <a:cxn ang="0">
                  <a:pos x="94" y="0"/>
                </a:cxn>
                <a:cxn ang="0">
                  <a:pos x="83" y="2"/>
                </a:cxn>
                <a:cxn ang="0">
                  <a:pos x="70" y="4"/>
                </a:cxn>
                <a:cxn ang="0">
                  <a:pos x="59" y="4"/>
                </a:cxn>
                <a:cxn ang="0">
                  <a:pos x="48" y="6"/>
                </a:cxn>
                <a:cxn ang="0">
                  <a:pos x="37" y="7"/>
                </a:cxn>
                <a:cxn ang="0">
                  <a:pos x="26" y="9"/>
                </a:cxn>
                <a:cxn ang="0">
                  <a:pos x="13" y="11"/>
                </a:cxn>
                <a:cxn ang="0">
                  <a:pos x="2" y="13"/>
                </a:cxn>
              </a:cxnLst>
              <a:rect l="0" t="0" r="r" b="b"/>
              <a:pathLst>
                <a:path w="94" h="129">
                  <a:moveTo>
                    <a:pt x="2" y="13"/>
                  </a:moveTo>
                  <a:lnTo>
                    <a:pt x="2" y="43"/>
                  </a:lnTo>
                  <a:lnTo>
                    <a:pt x="2" y="70"/>
                  </a:lnTo>
                  <a:lnTo>
                    <a:pt x="0" y="100"/>
                  </a:lnTo>
                  <a:lnTo>
                    <a:pt x="0" y="129"/>
                  </a:lnTo>
                  <a:lnTo>
                    <a:pt x="11" y="129"/>
                  </a:lnTo>
                  <a:lnTo>
                    <a:pt x="24" y="128"/>
                  </a:lnTo>
                  <a:lnTo>
                    <a:pt x="35" y="128"/>
                  </a:lnTo>
                  <a:lnTo>
                    <a:pt x="46" y="126"/>
                  </a:lnTo>
                  <a:lnTo>
                    <a:pt x="57" y="126"/>
                  </a:lnTo>
                  <a:lnTo>
                    <a:pt x="68" y="126"/>
                  </a:lnTo>
                  <a:lnTo>
                    <a:pt x="81" y="124"/>
                  </a:lnTo>
                  <a:lnTo>
                    <a:pt x="92" y="124"/>
                  </a:lnTo>
                  <a:lnTo>
                    <a:pt x="94" y="92"/>
                  </a:lnTo>
                  <a:lnTo>
                    <a:pt x="94" y="61"/>
                  </a:lnTo>
                  <a:lnTo>
                    <a:pt x="94" y="31"/>
                  </a:lnTo>
                  <a:lnTo>
                    <a:pt x="94" y="0"/>
                  </a:lnTo>
                  <a:lnTo>
                    <a:pt x="83" y="2"/>
                  </a:lnTo>
                  <a:lnTo>
                    <a:pt x="70" y="4"/>
                  </a:lnTo>
                  <a:lnTo>
                    <a:pt x="59" y="4"/>
                  </a:lnTo>
                  <a:lnTo>
                    <a:pt x="48" y="6"/>
                  </a:lnTo>
                  <a:lnTo>
                    <a:pt x="37" y="7"/>
                  </a:lnTo>
                  <a:lnTo>
                    <a:pt x="26" y="9"/>
                  </a:lnTo>
                  <a:lnTo>
                    <a:pt x="13" y="11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45" name="Freeform 17"/>
            <p:cNvSpPr>
              <a:spLocks/>
            </p:cNvSpPr>
            <p:nvPr/>
          </p:nvSpPr>
          <p:spPr bwMode="auto">
            <a:xfrm>
              <a:off x="4091" y="2399"/>
              <a:ext cx="50" cy="89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79" y="5"/>
                </a:cxn>
                <a:cxn ang="0">
                  <a:pos x="68" y="11"/>
                </a:cxn>
                <a:cxn ang="0">
                  <a:pos x="57" y="16"/>
                </a:cxn>
                <a:cxn ang="0">
                  <a:pos x="46" y="20"/>
                </a:cxn>
                <a:cxn ang="0">
                  <a:pos x="33" y="26"/>
                </a:cxn>
                <a:cxn ang="0">
                  <a:pos x="22" y="31"/>
                </a:cxn>
                <a:cxn ang="0">
                  <a:pos x="11" y="37"/>
                </a:cxn>
                <a:cxn ang="0">
                  <a:pos x="0" y="42"/>
                </a:cxn>
                <a:cxn ang="0">
                  <a:pos x="2" y="77"/>
                </a:cxn>
                <a:cxn ang="0">
                  <a:pos x="5" y="111"/>
                </a:cxn>
                <a:cxn ang="0">
                  <a:pos x="7" y="144"/>
                </a:cxn>
                <a:cxn ang="0">
                  <a:pos x="9" y="179"/>
                </a:cxn>
                <a:cxn ang="0">
                  <a:pos x="20" y="173"/>
                </a:cxn>
                <a:cxn ang="0">
                  <a:pos x="31" y="170"/>
                </a:cxn>
                <a:cxn ang="0">
                  <a:pos x="42" y="164"/>
                </a:cxn>
                <a:cxn ang="0">
                  <a:pos x="53" y="159"/>
                </a:cxn>
                <a:cxn ang="0">
                  <a:pos x="65" y="155"/>
                </a:cxn>
                <a:cxn ang="0">
                  <a:pos x="76" y="149"/>
                </a:cxn>
                <a:cxn ang="0">
                  <a:pos x="89" y="146"/>
                </a:cxn>
                <a:cxn ang="0">
                  <a:pos x="100" y="140"/>
                </a:cxn>
                <a:cxn ang="0">
                  <a:pos x="98" y="105"/>
                </a:cxn>
                <a:cxn ang="0">
                  <a:pos x="96" y="70"/>
                </a:cxn>
                <a:cxn ang="0">
                  <a:pos x="92" y="35"/>
                </a:cxn>
                <a:cxn ang="0">
                  <a:pos x="90" y="0"/>
                </a:cxn>
              </a:cxnLst>
              <a:rect l="0" t="0" r="r" b="b"/>
              <a:pathLst>
                <a:path w="100" h="179">
                  <a:moveTo>
                    <a:pt x="90" y="0"/>
                  </a:moveTo>
                  <a:lnTo>
                    <a:pt x="79" y="5"/>
                  </a:lnTo>
                  <a:lnTo>
                    <a:pt x="68" y="11"/>
                  </a:lnTo>
                  <a:lnTo>
                    <a:pt x="57" y="16"/>
                  </a:lnTo>
                  <a:lnTo>
                    <a:pt x="46" y="20"/>
                  </a:lnTo>
                  <a:lnTo>
                    <a:pt x="33" y="26"/>
                  </a:lnTo>
                  <a:lnTo>
                    <a:pt x="22" y="31"/>
                  </a:lnTo>
                  <a:lnTo>
                    <a:pt x="11" y="37"/>
                  </a:lnTo>
                  <a:lnTo>
                    <a:pt x="0" y="42"/>
                  </a:lnTo>
                  <a:lnTo>
                    <a:pt x="2" y="77"/>
                  </a:lnTo>
                  <a:lnTo>
                    <a:pt x="5" y="111"/>
                  </a:lnTo>
                  <a:lnTo>
                    <a:pt x="7" y="144"/>
                  </a:lnTo>
                  <a:lnTo>
                    <a:pt x="9" y="179"/>
                  </a:lnTo>
                  <a:lnTo>
                    <a:pt x="20" y="173"/>
                  </a:lnTo>
                  <a:lnTo>
                    <a:pt x="31" y="170"/>
                  </a:lnTo>
                  <a:lnTo>
                    <a:pt x="42" y="164"/>
                  </a:lnTo>
                  <a:lnTo>
                    <a:pt x="53" y="159"/>
                  </a:lnTo>
                  <a:lnTo>
                    <a:pt x="65" y="155"/>
                  </a:lnTo>
                  <a:lnTo>
                    <a:pt x="76" y="149"/>
                  </a:lnTo>
                  <a:lnTo>
                    <a:pt x="89" y="146"/>
                  </a:lnTo>
                  <a:lnTo>
                    <a:pt x="100" y="140"/>
                  </a:lnTo>
                  <a:lnTo>
                    <a:pt x="98" y="105"/>
                  </a:lnTo>
                  <a:lnTo>
                    <a:pt x="96" y="70"/>
                  </a:lnTo>
                  <a:lnTo>
                    <a:pt x="92" y="3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46" name="Freeform 18"/>
            <p:cNvSpPr>
              <a:spLocks/>
            </p:cNvSpPr>
            <p:nvPr/>
          </p:nvSpPr>
          <p:spPr bwMode="auto">
            <a:xfrm>
              <a:off x="4103" y="2671"/>
              <a:ext cx="47" cy="73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81" y="2"/>
                </a:cxn>
                <a:cxn ang="0">
                  <a:pos x="68" y="5"/>
                </a:cxn>
                <a:cxn ang="0">
                  <a:pos x="57" y="7"/>
                </a:cxn>
                <a:cxn ang="0">
                  <a:pos x="46" y="11"/>
                </a:cxn>
                <a:cxn ang="0">
                  <a:pos x="35" y="13"/>
                </a:cxn>
                <a:cxn ang="0">
                  <a:pos x="24" y="17"/>
                </a:cxn>
                <a:cxn ang="0">
                  <a:pos x="11" y="18"/>
                </a:cxn>
                <a:cxn ang="0">
                  <a:pos x="0" y="22"/>
                </a:cxn>
                <a:cxn ang="0">
                  <a:pos x="2" y="54"/>
                </a:cxn>
                <a:cxn ang="0">
                  <a:pos x="2" y="83"/>
                </a:cxn>
                <a:cxn ang="0">
                  <a:pos x="2" y="115"/>
                </a:cxn>
                <a:cxn ang="0">
                  <a:pos x="2" y="146"/>
                </a:cxn>
                <a:cxn ang="0">
                  <a:pos x="13" y="144"/>
                </a:cxn>
                <a:cxn ang="0">
                  <a:pos x="26" y="142"/>
                </a:cxn>
                <a:cxn ang="0">
                  <a:pos x="37" y="140"/>
                </a:cxn>
                <a:cxn ang="0">
                  <a:pos x="48" y="137"/>
                </a:cxn>
                <a:cxn ang="0">
                  <a:pos x="59" y="135"/>
                </a:cxn>
                <a:cxn ang="0">
                  <a:pos x="70" y="133"/>
                </a:cxn>
                <a:cxn ang="0">
                  <a:pos x="83" y="131"/>
                </a:cxn>
                <a:cxn ang="0">
                  <a:pos x="94" y="129"/>
                </a:cxn>
                <a:cxn ang="0">
                  <a:pos x="94" y="96"/>
                </a:cxn>
                <a:cxn ang="0">
                  <a:pos x="94" y="65"/>
                </a:cxn>
                <a:cxn ang="0">
                  <a:pos x="92" y="33"/>
                </a:cxn>
                <a:cxn ang="0">
                  <a:pos x="92" y="0"/>
                </a:cxn>
              </a:cxnLst>
              <a:rect l="0" t="0" r="r" b="b"/>
              <a:pathLst>
                <a:path w="94" h="146">
                  <a:moveTo>
                    <a:pt x="92" y="0"/>
                  </a:moveTo>
                  <a:lnTo>
                    <a:pt x="81" y="2"/>
                  </a:lnTo>
                  <a:lnTo>
                    <a:pt x="68" y="5"/>
                  </a:lnTo>
                  <a:lnTo>
                    <a:pt x="57" y="7"/>
                  </a:lnTo>
                  <a:lnTo>
                    <a:pt x="46" y="11"/>
                  </a:lnTo>
                  <a:lnTo>
                    <a:pt x="35" y="13"/>
                  </a:lnTo>
                  <a:lnTo>
                    <a:pt x="24" y="17"/>
                  </a:lnTo>
                  <a:lnTo>
                    <a:pt x="11" y="18"/>
                  </a:lnTo>
                  <a:lnTo>
                    <a:pt x="0" y="22"/>
                  </a:lnTo>
                  <a:lnTo>
                    <a:pt x="2" y="54"/>
                  </a:lnTo>
                  <a:lnTo>
                    <a:pt x="2" y="83"/>
                  </a:lnTo>
                  <a:lnTo>
                    <a:pt x="2" y="115"/>
                  </a:lnTo>
                  <a:lnTo>
                    <a:pt x="2" y="146"/>
                  </a:lnTo>
                  <a:lnTo>
                    <a:pt x="13" y="144"/>
                  </a:lnTo>
                  <a:lnTo>
                    <a:pt x="26" y="142"/>
                  </a:lnTo>
                  <a:lnTo>
                    <a:pt x="37" y="140"/>
                  </a:lnTo>
                  <a:lnTo>
                    <a:pt x="48" y="137"/>
                  </a:lnTo>
                  <a:lnTo>
                    <a:pt x="59" y="135"/>
                  </a:lnTo>
                  <a:lnTo>
                    <a:pt x="70" y="133"/>
                  </a:lnTo>
                  <a:lnTo>
                    <a:pt x="83" y="131"/>
                  </a:lnTo>
                  <a:lnTo>
                    <a:pt x="94" y="129"/>
                  </a:lnTo>
                  <a:lnTo>
                    <a:pt x="94" y="96"/>
                  </a:lnTo>
                  <a:lnTo>
                    <a:pt x="94" y="65"/>
                  </a:lnTo>
                  <a:lnTo>
                    <a:pt x="92" y="3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47" name="Freeform 19"/>
            <p:cNvSpPr>
              <a:spLocks/>
            </p:cNvSpPr>
            <p:nvPr/>
          </p:nvSpPr>
          <p:spPr bwMode="auto">
            <a:xfrm>
              <a:off x="4079" y="2253"/>
              <a:ext cx="51" cy="98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77" y="7"/>
                </a:cxn>
                <a:cxn ang="0">
                  <a:pos x="66" y="13"/>
                </a:cxn>
                <a:cxn ang="0">
                  <a:pos x="55" y="20"/>
                </a:cxn>
                <a:cxn ang="0">
                  <a:pos x="44" y="25"/>
                </a:cxn>
                <a:cxn ang="0">
                  <a:pos x="33" y="33"/>
                </a:cxn>
                <a:cxn ang="0">
                  <a:pos x="22" y="40"/>
                </a:cxn>
                <a:cxn ang="0">
                  <a:pos x="11" y="46"/>
                </a:cxn>
                <a:cxn ang="0">
                  <a:pos x="0" y="53"/>
                </a:cxn>
                <a:cxn ang="0">
                  <a:pos x="3" y="88"/>
                </a:cxn>
                <a:cxn ang="0">
                  <a:pos x="7" y="123"/>
                </a:cxn>
                <a:cxn ang="0">
                  <a:pos x="11" y="160"/>
                </a:cxn>
                <a:cxn ang="0">
                  <a:pos x="15" y="196"/>
                </a:cxn>
                <a:cxn ang="0">
                  <a:pos x="26" y="190"/>
                </a:cxn>
                <a:cxn ang="0">
                  <a:pos x="37" y="183"/>
                </a:cxn>
                <a:cxn ang="0">
                  <a:pos x="48" y="177"/>
                </a:cxn>
                <a:cxn ang="0">
                  <a:pos x="59" y="171"/>
                </a:cxn>
                <a:cxn ang="0">
                  <a:pos x="68" y="166"/>
                </a:cxn>
                <a:cxn ang="0">
                  <a:pos x="79" y="160"/>
                </a:cxn>
                <a:cxn ang="0">
                  <a:pos x="90" y="153"/>
                </a:cxn>
                <a:cxn ang="0">
                  <a:pos x="101" y="147"/>
                </a:cxn>
                <a:cxn ang="0">
                  <a:pos x="98" y="110"/>
                </a:cxn>
                <a:cxn ang="0">
                  <a:pos x="96" y="74"/>
                </a:cxn>
                <a:cxn ang="0">
                  <a:pos x="92" y="37"/>
                </a:cxn>
                <a:cxn ang="0">
                  <a:pos x="89" y="0"/>
                </a:cxn>
              </a:cxnLst>
              <a:rect l="0" t="0" r="r" b="b"/>
              <a:pathLst>
                <a:path w="101" h="196">
                  <a:moveTo>
                    <a:pt x="89" y="0"/>
                  </a:moveTo>
                  <a:lnTo>
                    <a:pt x="77" y="7"/>
                  </a:lnTo>
                  <a:lnTo>
                    <a:pt x="66" y="13"/>
                  </a:lnTo>
                  <a:lnTo>
                    <a:pt x="55" y="20"/>
                  </a:lnTo>
                  <a:lnTo>
                    <a:pt x="44" y="25"/>
                  </a:lnTo>
                  <a:lnTo>
                    <a:pt x="33" y="33"/>
                  </a:lnTo>
                  <a:lnTo>
                    <a:pt x="22" y="40"/>
                  </a:lnTo>
                  <a:lnTo>
                    <a:pt x="11" y="46"/>
                  </a:lnTo>
                  <a:lnTo>
                    <a:pt x="0" y="53"/>
                  </a:lnTo>
                  <a:lnTo>
                    <a:pt x="3" y="88"/>
                  </a:lnTo>
                  <a:lnTo>
                    <a:pt x="7" y="123"/>
                  </a:lnTo>
                  <a:lnTo>
                    <a:pt x="11" y="160"/>
                  </a:lnTo>
                  <a:lnTo>
                    <a:pt x="15" y="196"/>
                  </a:lnTo>
                  <a:lnTo>
                    <a:pt x="26" y="190"/>
                  </a:lnTo>
                  <a:lnTo>
                    <a:pt x="37" y="183"/>
                  </a:lnTo>
                  <a:lnTo>
                    <a:pt x="48" y="177"/>
                  </a:lnTo>
                  <a:lnTo>
                    <a:pt x="59" y="171"/>
                  </a:lnTo>
                  <a:lnTo>
                    <a:pt x="68" y="166"/>
                  </a:lnTo>
                  <a:lnTo>
                    <a:pt x="79" y="160"/>
                  </a:lnTo>
                  <a:lnTo>
                    <a:pt x="90" y="153"/>
                  </a:lnTo>
                  <a:lnTo>
                    <a:pt x="101" y="147"/>
                  </a:lnTo>
                  <a:lnTo>
                    <a:pt x="98" y="110"/>
                  </a:lnTo>
                  <a:lnTo>
                    <a:pt x="96" y="74"/>
                  </a:lnTo>
                  <a:lnTo>
                    <a:pt x="92" y="37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48" name="Freeform 20"/>
            <p:cNvSpPr>
              <a:spLocks/>
            </p:cNvSpPr>
            <p:nvPr/>
          </p:nvSpPr>
          <p:spPr bwMode="auto">
            <a:xfrm>
              <a:off x="4178" y="2358"/>
              <a:ext cx="51" cy="94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79" y="6"/>
                </a:cxn>
                <a:cxn ang="0">
                  <a:pos x="68" y="10"/>
                </a:cxn>
                <a:cxn ang="0">
                  <a:pos x="57" y="15"/>
                </a:cxn>
                <a:cxn ang="0">
                  <a:pos x="46" y="21"/>
                </a:cxn>
                <a:cxn ang="0">
                  <a:pos x="35" y="26"/>
                </a:cxn>
                <a:cxn ang="0">
                  <a:pos x="24" y="32"/>
                </a:cxn>
                <a:cxn ang="0">
                  <a:pos x="11" y="35"/>
                </a:cxn>
                <a:cxn ang="0">
                  <a:pos x="0" y="41"/>
                </a:cxn>
                <a:cxn ang="0">
                  <a:pos x="3" y="78"/>
                </a:cxn>
                <a:cxn ang="0">
                  <a:pos x="5" y="115"/>
                </a:cxn>
                <a:cxn ang="0">
                  <a:pos x="9" y="152"/>
                </a:cxn>
                <a:cxn ang="0">
                  <a:pos x="11" y="189"/>
                </a:cxn>
                <a:cxn ang="0">
                  <a:pos x="22" y="183"/>
                </a:cxn>
                <a:cxn ang="0">
                  <a:pos x="33" y="180"/>
                </a:cxn>
                <a:cxn ang="0">
                  <a:pos x="44" y="174"/>
                </a:cxn>
                <a:cxn ang="0">
                  <a:pos x="55" y="170"/>
                </a:cxn>
                <a:cxn ang="0">
                  <a:pos x="66" y="167"/>
                </a:cxn>
                <a:cxn ang="0">
                  <a:pos x="77" y="161"/>
                </a:cxn>
                <a:cxn ang="0">
                  <a:pos x="90" y="157"/>
                </a:cxn>
                <a:cxn ang="0">
                  <a:pos x="101" y="152"/>
                </a:cxn>
                <a:cxn ang="0">
                  <a:pos x="99" y="113"/>
                </a:cxn>
                <a:cxn ang="0">
                  <a:pos x="97" y="76"/>
                </a:cxn>
                <a:cxn ang="0">
                  <a:pos x="94" y="39"/>
                </a:cxn>
                <a:cxn ang="0">
                  <a:pos x="90" y="0"/>
                </a:cxn>
              </a:cxnLst>
              <a:rect l="0" t="0" r="r" b="b"/>
              <a:pathLst>
                <a:path w="101" h="189">
                  <a:moveTo>
                    <a:pt x="90" y="0"/>
                  </a:moveTo>
                  <a:lnTo>
                    <a:pt x="79" y="6"/>
                  </a:lnTo>
                  <a:lnTo>
                    <a:pt x="68" y="10"/>
                  </a:lnTo>
                  <a:lnTo>
                    <a:pt x="57" y="15"/>
                  </a:lnTo>
                  <a:lnTo>
                    <a:pt x="46" y="21"/>
                  </a:lnTo>
                  <a:lnTo>
                    <a:pt x="35" y="26"/>
                  </a:lnTo>
                  <a:lnTo>
                    <a:pt x="24" y="32"/>
                  </a:lnTo>
                  <a:lnTo>
                    <a:pt x="11" y="35"/>
                  </a:lnTo>
                  <a:lnTo>
                    <a:pt x="0" y="41"/>
                  </a:lnTo>
                  <a:lnTo>
                    <a:pt x="3" y="78"/>
                  </a:lnTo>
                  <a:lnTo>
                    <a:pt x="5" y="115"/>
                  </a:lnTo>
                  <a:lnTo>
                    <a:pt x="9" y="152"/>
                  </a:lnTo>
                  <a:lnTo>
                    <a:pt x="11" y="189"/>
                  </a:lnTo>
                  <a:lnTo>
                    <a:pt x="22" y="183"/>
                  </a:lnTo>
                  <a:lnTo>
                    <a:pt x="33" y="180"/>
                  </a:lnTo>
                  <a:lnTo>
                    <a:pt x="44" y="174"/>
                  </a:lnTo>
                  <a:lnTo>
                    <a:pt x="55" y="170"/>
                  </a:lnTo>
                  <a:lnTo>
                    <a:pt x="66" y="167"/>
                  </a:lnTo>
                  <a:lnTo>
                    <a:pt x="77" y="161"/>
                  </a:lnTo>
                  <a:lnTo>
                    <a:pt x="90" y="157"/>
                  </a:lnTo>
                  <a:lnTo>
                    <a:pt x="101" y="152"/>
                  </a:lnTo>
                  <a:lnTo>
                    <a:pt x="99" y="113"/>
                  </a:lnTo>
                  <a:lnTo>
                    <a:pt x="97" y="76"/>
                  </a:lnTo>
                  <a:lnTo>
                    <a:pt x="94" y="3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49" name="Freeform 21"/>
            <p:cNvSpPr>
              <a:spLocks/>
            </p:cNvSpPr>
            <p:nvPr/>
          </p:nvSpPr>
          <p:spPr bwMode="auto">
            <a:xfrm>
              <a:off x="4193" y="2652"/>
              <a:ext cx="48" cy="7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54"/>
                </a:cxn>
                <a:cxn ang="0">
                  <a:pos x="2" y="87"/>
                </a:cxn>
                <a:cxn ang="0">
                  <a:pos x="2" y="120"/>
                </a:cxn>
                <a:cxn ang="0">
                  <a:pos x="2" y="154"/>
                </a:cxn>
                <a:cxn ang="0">
                  <a:pos x="13" y="152"/>
                </a:cxn>
                <a:cxn ang="0">
                  <a:pos x="26" y="150"/>
                </a:cxn>
                <a:cxn ang="0">
                  <a:pos x="37" y="148"/>
                </a:cxn>
                <a:cxn ang="0">
                  <a:pos x="48" y="146"/>
                </a:cxn>
                <a:cxn ang="0">
                  <a:pos x="59" y="144"/>
                </a:cxn>
                <a:cxn ang="0">
                  <a:pos x="72" y="142"/>
                </a:cxn>
                <a:cxn ang="0">
                  <a:pos x="83" y="141"/>
                </a:cxn>
                <a:cxn ang="0">
                  <a:pos x="96" y="139"/>
                </a:cxn>
                <a:cxn ang="0">
                  <a:pos x="96" y="104"/>
                </a:cxn>
                <a:cxn ang="0">
                  <a:pos x="94" y="68"/>
                </a:cxn>
                <a:cxn ang="0">
                  <a:pos x="94" y="35"/>
                </a:cxn>
                <a:cxn ang="0">
                  <a:pos x="93" y="0"/>
                </a:cxn>
                <a:cxn ang="0">
                  <a:pos x="81" y="2"/>
                </a:cxn>
                <a:cxn ang="0">
                  <a:pos x="68" y="4"/>
                </a:cxn>
                <a:cxn ang="0">
                  <a:pos x="57" y="7"/>
                </a:cxn>
                <a:cxn ang="0">
                  <a:pos x="46" y="9"/>
                </a:cxn>
                <a:cxn ang="0">
                  <a:pos x="35" y="13"/>
                </a:cxn>
                <a:cxn ang="0">
                  <a:pos x="24" y="15"/>
                </a:cxn>
                <a:cxn ang="0">
                  <a:pos x="11" y="19"/>
                </a:cxn>
                <a:cxn ang="0">
                  <a:pos x="0" y="20"/>
                </a:cxn>
              </a:cxnLst>
              <a:rect l="0" t="0" r="r" b="b"/>
              <a:pathLst>
                <a:path w="96" h="154">
                  <a:moveTo>
                    <a:pt x="0" y="20"/>
                  </a:moveTo>
                  <a:lnTo>
                    <a:pt x="0" y="54"/>
                  </a:lnTo>
                  <a:lnTo>
                    <a:pt x="2" y="87"/>
                  </a:lnTo>
                  <a:lnTo>
                    <a:pt x="2" y="120"/>
                  </a:lnTo>
                  <a:lnTo>
                    <a:pt x="2" y="154"/>
                  </a:lnTo>
                  <a:lnTo>
                    <a:pt x="13" y="152"/>
                  </a:lnTo>
                  <a:lnTo>
                    <a:pt x="26" y="150"/>
                  </a:lnTo>
                  <a:lnTo>
                    <a:pt x="37" y="148"/>
                  </a:lnTo>
                  <a:lnTo>
                    <a:pt x="48" y="146"/>
                  </a:lnTo>
                  <a:lnTo>
                    <a:pt x="59" y="144"/>
                  </a:lnTo>
                  <a:lnTo>
                    <a:pt x="72" y="142"/>
                  </a:lnTo>
                  <a:lnTo>
                    <a:pt x="83" y="141"/>
                  </a:lnTo>
                  <a:lnTo>
                    <a:pt x="96" y="139"/>
                  </a:lnTo>
                  <a:lnTo>
                    <a:pt x="96" y="104"/>
                  </a:lnTo>
                  <a:lnTo>
                    <a:pt x="94" y="68"/>
                  </a:lnTo>
                  <a:lnTo>
                    <a:pt x="94" y="35"/>
                  </a:lnTo>
                  <a:lnTo>
                    <a:pt x="93" y="0"/>
                  </a:lnTo>
                  <a:lnTo>
                    <a:pt x="81" y="2"/>
                  </a:lnTo>
                  <a:lnTo>
                    <a:pt x="68" y="4"/>
                  </a:lnTo>
                  <a:lnTo>
                    <a:pt x="57" y="7"/>
                  </a:lnTo>
                  <a:lnTo>
                    <a:pt x="46" y="9"/>
                  </a:lnTo>
                  <a:lnTo>
                    <a:pt x="35" y="13"/>
                  </a:lnTo>
                  <a:lnTo>
                    <a:pt x="24" y="15"/>
                  </a:lnTo>
                  <a:lnTo>
                    <a:pt x="11" y="1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50" name="Freeform 22"/>
            <p:cNvSpPr>
              <a:spLocks/>
            </p:cNvSpPr>
            <p:nvPr/>
          </p:nvSpPr>
          <p:spPr bwMode="auto">
            <a:xfrm>
              <a:off x="4187" y="2508"/>
              <a:ext cx="50" cy="86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81" y="3"/>
                </a:cxn>
                <a:cxn ang="0">
                  <a:pos x="68" y="7"/>
                </a:cxn>
                <a:cxn ang="0">
                  <a:pos x="57" y="11"/>
                </a:cxn>
                <a:cxn ang="0">
                  <a:pos x="46" y="15"/>
                </a:cxn>
                <a:cxn ang="0">
                  <a:pos x="35" y="20"/>
                </a:cxn>
                <a:cxn ang="0">
                  <a:pos x="24" y="24"/>
                </a:cxn>
                <a:cxn ang="0">
                  <a:pos x="11" y="27"/>
                </a:cxn>
                <a:cxn ang="0">
                  <a:pos x="0" y="31"/>
                </a:cxn>
                <a:cxn ang="0">
                  <a:pos x="2" y="66"/>
                </a:cxn>
                <a:cxn ang="0">
                  <a:pos x="4" y="101"/>
                </a:cxn>
                <a:cxn ang="0">
                  <a:pos x="4" y="137"/>
                </a:cxn>
                <a:cxn ang="0">
                  <a:pos x="6" y="172"/>
                </a:cxn>
                <a:cxn ang="0">
                  <a:pos x="17" y="168"/>
                </a:cxn>
                <a:cxn ang="0">
                  <a:pos x="30" y="164"/>
                </a:cxn>
                <a:cxn ang="0">
                  <a:pos x="41" y="162"/>
                </a:cxn>
                <a:cxn ang="0">
                  <a:pos x="54" y="159"/>
                </a:cxn>
                <a:cxn ang="0">
                  <a:pos x="65" y="155"/>
                </a:cxn>
                <a:cxn ang="0">
                  <a:pos x="76" y="153"/>
                </a:cxn>
                <a:cxn ang="0">
                  <a:pos x="89" y="149"/>
                </a:cxn>
                <a:cxn ang="0">
                  <a:pos x="100" y="146"/>
                </a:cxn>
                <a:cxn ang="0">
                  <a:pos x="98" y="109"/>
                </a:cxn>
                <a:cxn ang="0">
                  <a:pos x="96" y="72"/>
                </a:cxn>
                <a:cxn ang="0">
                  <a:pos x="94" y="37"/>
                </a:cxn>
                <a:cxn ang="0">
                  <a:pos x="92" y="0"/>
                </a:cxn>
              </a:cxnLst>
              <a:rect l="0" t="0" r="r" b="b"/>
              <a:pathLst>
                <a:path w="100" h="172">
                  <a:moveTo>
                    <a:pt x="92" y="0"/>
                  </a:moveTo>
                  <a:lnTo>
                    <a:pt x="81" y="3"/>
                  </a:lnTo>
                  <a:lnTo>
                    <a:pt x="68" y="7"/>
                  </a:lnTo>
                  <a:lnTo>
                    <a:pt x="57" y="11"/>
                  </a:lnTo>
                  <a:lnTo>
                    <a:pt x="46" y="15"/>
                  </a:lnTo>
                  <a:lnTo>
                    <a:pt x="35" y="20"/>
                  </a:lnTo>
                  <a:lnTo>
                    <a:pt x="24" y="24"/>
                  </a:lnTo>
                  <a:lnTo>
                    <a:pt x="11" y="27"/>
                  </a:lnTo>
                  <a:lnTo>
                    <a:pt x="0" y="31"/>
                  </a:lnTo>
                  <a:lnTo>
                    <a:pt x="2" y="66"/>
                  </a:lnTo>
                  <a:lnTo>
                    <a:pt x="4" y="101"/>
                  </a:lnTo>
                  <a:lnTo>
                    <a:pt x="4" y="137"/>
                  </a:lnTo>
                  <a:lnTo>
                    <a:pt x="6" y="172"/>
                  </a:lnTo>
                  <a:lnTo>
                    <a:pt x="17" y="168"/>
                  </a:lnTo>
                  <a:lnTo>
                    <a:pt x="30" y="164"/>
                  </a:lnTo>
                  <a:lnTo>
                    <a:pt x="41" y="162"/>
                  </a:lnTo>
                  <a:lnTo>
                    <a:pt x="54" y="159"/>
                  </a:lnTo>
                  <a:lnTo>
                    <a:pt x="65" y="155"/>
                  </a:lnTo>
                  <a:lnTo>
                    <a:pt x="76" y="153"/>
                  </a:lnTo>
                  <a:lnTo>
                    <a:pt x="89" y="149"/>
                  </a:lnTo>
                  <a:lnTo>
                    <a:pt x="100" y="146"/>
                  </a:lnTo>
                  <a:lnTo>
                    <a:pt x="98" y="109"/>
                  </a:lnTo>
                  <a:lnTo>
                    <a:pt x="96" y="72"/>
                  </a:lnTo>
                  <a:lnTo>
                    <a:pt x="94" y="37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8151" name="Freeform 23"/>
            <p:cNvSpPr>
              <a:spLocks/>
            </p:cNvSpPr>
            <p:nvPr/>
          </p:nvSpPr>
          <p:spPr bwMode="auto">
            <a:xfrm>
              <a:off x="4193" y="2789"/>
              <a:ext cx="48" cy="69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42"/>
                </a:cxn>
                <a:cxn ang="0">
                  <a:pos x="0" y="74"/>
                </a:cxn>
                <a:cxn ang="0">
                  <a:pos x="0" y="105"/>
                </a:cxn>
                <a:cxn ang="0">
                  <a:pos x="0" y="138"/>
                </a:cxn>
                <a:cxn ang="0">
                  <a:pos x="11" y="136"/>
                </a:cxn>
                <a:cxn ang="0">
                  <a:pos x="24" y="136"/>
                </a:cxn>
                <a:cxn ang="0">
                  <a:pos x="35" y="135"/>
                </a:cxn>
                <a:cxn ang="0">
                  <a:pos x="46" y="135"/>
                </a:cxn>
                <a:cxn ang="0">
                  <a:pos x="57" y="133"/>
                </a:cxn>
                <a:cxn ang="0">
                  <a:pos x="70" y="133"/>
                </a:cxn>
                <a:cxn ang="0">
                  <a:pos x="81" y="131"/>
                </a:cxn>
                <a:cxn ang="0">
                  <a:pos x="94" y="131"/>
                </a:cxn>
                <a:cxn ang="0">
                  <a:pos x="94" y="98"/>
                </a:cxn>
                <a:cxn ang="0">
                  <a:pos x="94" y="64"/>
                </a:cxn>
                <a:cxn ang="0">
                  <a:pos x="94" y="33"/>
                </a:cxn>
                <a:cxn ang="0">
                  <a:pos x="94" y="0"/>
                </a:cxn>
                <a:cxn ang="0">
                  <a:pos x="83" y="2"/>
                </a:cxn>
                <a:cxn ang="0">
                  <a:pos x="70" y="2"/>
                </a:cxn>
                <a:cxn ang="0">
                  <a:pos x="59" y="3"/>
                </a:cxn>
                <a:cxn ang="0">
                  <a:pos x="48" y="5"/>
                </a:cxn>
                <a:cxn ang="0">
                  <a:pos x="35" y="7"/>
                </a:cxn>
                <a:cxn ang="0">
                  <a:pos x="24" y="7"/>
                </a:cxn>
                <a:cxn ang="0">
                  <a:pos x="11" y="9"/>
                </a:cxn>
                <a:cxn ang="0">
                  <a:pos x="0" y="11"/>
                </a:cxn>
              </a:cxnLst>
              <a:rect l="0" t="0" r="r" b="b"/>
              <a:pathLst>
                <a:path w="94" h="138">
                  <a:moveTo>
                    <a:pt x="0" y="11"/>
                  </a:moveTo>
                  <a:lnTo>
                    <a:pt x="0" y="42"/>
                  </a:lnTo>
                  <a:lnTo>
                    <a:pt x="0" y="74"/>
                  </a:lnTo>
                  <a:lnTo>
                    <a:pt x="0" y="105"/>
                  </a:lnTo>
                  <a:lnTo>
                    <a:pt x="0" y="138"/>
                  </a:lnTo>
                  <a:lnTo>
                    <a:pt x="11" y="136"/>
                  </a:lnTo>
                  <a:lnTo>
                    <a:pt x="24" y="136"/>
                  </a:lnTo>
                  <a:lnTo>
                    <a:pt x="35" y="135"/>
                  </a:lnTo>
                  <a:lnTo>
                    <a:pt x="46" y="135"/>
                  </a:lnTo>
                  <a:lnTo>
                    <a:pt x="57" y="133"/>
                  </a:lnTo>
                  <a:lnTo>
                    <a:pt x="70" y="133"/>
                  </a:lnTo>
                  <a:lnTo>
                    <a:pt x="81" y="131"/>
                  </a:lnTo>
                  <a:lnTo>
                    <a:pt x="94" y="131"/>
                  </a:lnTo>
                  <a:lnTo>
                    <a:pt x="94" y="98"/>
                  </a:lnTo>
                  <a:lnTo>
                    <a:pt x="94" y="64"/>
                  </a:lnTo>
                  <a:lnTo>
                    <a:pt x="94" y="33"/>
                  </a:lnTo>
                  <a:lnTo>
                    <a:pt x="94" y="0"/>
                  </a:lnTo>
                  <a:lnTo>
                    <a:pt x="83" y="2"/>
                  </a:lnTo>
                  <a:lnTo>
                    <a:pt x="70" y="2"/>
                  </a:lnTo>
                  <a:lnTo>
                    <a:pt x="59" y="3"/>
                  </a:lnTo>
                  <a:lnTo>
                    <a:pt x="48" y="5"/>
                  </a:lnTo>
                  <a:lnTo>
                    <a:pt x="35" y="7"/>
                  </a:lnTo>
                  <a:lnTo>
                    <a:pt x="24" y="7"/>
                  </a:lnTo>
                  <a:lnTo>
                    <a:pt x="11" y="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52" name="Freeform 24"/>
            <p:cNvSpPr>
              <a:spLocks/>
            </p:cNvSpPr>
            <p:nvPr/>
          </p:nvSpPr>
          <p:spPr bwMode="auto">
            <a:xfrm>
              <a:off x="4164" y="2201"/>
              <a:ext cx="53" cy="103"/>
            </a:xfrm>
            <a:custGeom>
              <a:avLst/>
              <a:gdLst/>
              <a:ahLst/>
              <a:cxnLst>
                <a:cxn ang="0">
                  <a:pos x="105" y="159"/>
                </a:cxn>
                <a:cxn ang="0">
                  <a:pos x="101" y="118"/>
                </a:cxn>
                <a:cxn ang="0">
                  <a:pos x="98" y="80"/>
                </a:cxn>
                <a:cxn ang="0">
                  <a:pos x="92" y="41"/>
                </a:cxn>
                <a:cxn ang="0">
                  <a:pos x="89" y="0"/>
                </a:cxn>
                <a:cxn ang="0">
                  <a:pos x="77" y="6"/>
                </a:cxn>
                <a:cxn ang="0">
                  <a:pos x="66" y="13"/>
                </a:cxn>
                <a:cxn ang="0">
                  <a:pos x="55" y="19"/>
                </a:cxn>
                <a:cxn ang="0">
                  <a:pos x="44" y="26"/>
                </a:cxn>
                <a:cxn ang="0">
                  <a:pos x="33" y="33"/>
                </a:cxn>
                <a:cxn ang="0">
                  <a:pos x="22" y="39"/>
                </a:cxn>
                <a:cxn ang="0">
                  <a:pos x="11" y="46"/>
                </a:cxn>
                <a:cxn ang="0">
                  <a:pos x="0" y="52"/>
                </a:cxn>
                <a:cxn ang="0">
                  <a:pos x="4" y="91"/>
                </a:cxn>
                <a:cxn ang="0">
                  <a:pos x="7" y="129"/>
                </a:cxn>
                <a:cxn ang="0">
                  <a:pos x="11" y="166"/>
                </a:cxn>
                <a:cxn ang="0">
                  <a:pos x="15" y="205"/>
                </a:cxn>
                <a:cxn ang="0">
                  <a:pos x="26" y="200"/>
                </a:cxn>
                <a:cxn ang="0">
                  <a:pos x="39" y="194"/>
                </a:cxn>
                <a:cxn ang="0">
                  <a:pos x="50" y="189"/>
                </a:cxn>
                <a:cxn ang="0">
                  <a:pos x="61" y="181"/>
                </a:cxn>
                <a:cxn ang="0">
                  <a:pos x="72" y="176"/>
                </a:cxn>
                <a:cxn ang="0">
                  <a:pos x="83" y="170"/>
                </a:cxn>
                <a:cxn ang="0">
                  <a:pos x="94" y="165"/>
                </a:cxn>
                <a:cxn ang="0">
                  <a:pos x="105" y="159"/>
                </a:cxn>
              </a:cxnLst>
              <a:rect l="0" t="0" r="r" b="b"/>
              <a:pathLst>
                <a:path w="105" h="205">
                  <a:moveTo>
                    <a:pt x="105" y="159"/>
                  </a:moveTo>
                  <a:lnTo>
                    <a:pt x="101" y="118"/>
                  </a:lnTo>
                  <a:lnTo>
                    <a:pt x="98" y="80"/>
                  </a:lnTo>
                  <a:lnTo>
                    <a:pt x="92" y="41"/>
                  </a:lnTo>
                  <a:lnTo>
                    <a:pt x="89" y="0"/>
                  </a:lnTo>
                  <a:lnTo>
                    <a:pt x="77" y="6"/>
                  </a:lnTo>
                  <a:lnTo>
                    <a:pt x="66" y="13"/>
                  </a:lnTo>
                  <a:lnTo>
                    <a:pt x="55" y="19"/>
                  </a:lnTo>
                  <a:lnTo>
                    <a:pt x="44" y="26"/>
                  </a:lnTo>
                  <a:lnTo>
                    <a:pt x="33" y="33"/>
                  </a:lnTo>
                  <a:lnTo>
                    <a:pt x="22" y="39"/>
                  </a:lnTo>
                  <a:lnTo>
                    <a:pt x="11" y="46"/>
                  </a:lnTo>
                  <a:lnTo>
                    <a:pt x="0" y="52"/>
                  </a:lnTo>
                  <a:lnTo>
                    <a:pt x="4" y="91"/>
                  </a:lnTo>
                  <a:lnTo>
                    <a:pt x="7" y="129"/>
                  </a:lnTo>
                  <a:lnTo>
                    <a:pt x="11" y="166"/>
                  </a:lnTo>
                  <a:lnTo>
                    <a:pt x="15" y="205"/>
                  </a:lnTo>
                  <a:lnTo>
                    <a:pt x="26" y="200"/>
                  </a:lnTo>
                  <a:lnTo>
                    <a:pt x="39" y="194"/>
                  </a:lnTo>
                  <a:lnTo>
                    <a:pt x="50" y="189"/>
                  </a:lnTo>
                  <a:lnTo>
                    <a:pt x="61" y="181"/>
                  </a:lnTo>
                  <a:lnTo>
                    <a:pt x="72" y="176"/>
                  </a:lnTo>
                  <a:lnTo>
                    <a:pt x="83" y="170"/>
                  </a:lnTo>
                  <a:lnTo>
                    <a:pt x="94" y="165"/>
                  </a:lnTo>
                  <a:lnTo>
                    <a:pt x="105" y="1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53" name="Freeform 25"/>
            <p:cNvSpPr>
              <a:spLocks/>
            </p:cNvSpPr>
            <p:nvPr/>
          </p:nvSpPr>
          <p:spPr bwMode="auto">
            <a:xfrm>
              <a:off x="4266" y="2319"/>
              <a:ext cx="53" cy="98"/>
            </a:xfrm>
            <a:custGeom>
              <a:avLst/>
              <a:gdLst/>
              <a:ahLst/>
              <a:cxnLst>
                <a:cxn ang="0">
                  <a:pos x="13" y="196"/>
                </a:cxn>
                <a:cxn ang="0">
                  <a:pos x="24" y="192"/>
                </a:cxn>
                <a:cxn ang="0">
                  <a:pos x="37" y="186"/>
                </a:cxn>
                <a:cxn ang="0">
                  <a:pos x="48" y="183"/>
                </a:cxn>
                <a:cxn ang="0">
                  <a:pos x="59" y="179"/>
                </a:cxn>
                <a:cxn ang="0">
                  <a:pos x="70" y="175"/>
                </a:cxn>
                <a:cxn ang="0">
                  <a:pos x="83" y="170"/>
                </a:cxn>
                <a:cxn ang="0">
                  <a:pos x="94" y="166"/>
                </a:cxn>
                <a:cxn ang="0">
                  <a:pos x="107" y="162"/>
                </a:cxn>
                <a:cxn ang="0">
                  <a:pos x="104" y="122"/>
                </a:cxn>
                <a:cxn ang="0">
                  <a:pos x="100" y="81"/>
                </a:cxn>
                <a:cxn ang="0">
                  <a:pos x="96" y="40"/>
                </a:cxn>
                <a:cxn ang="0">
                  <a:pos x="93" y="0"/>
                </a:cxn>
                <a:cxn ang="0">
                  <a:pos x="81" y="5"/>
                </a:cxn>
                <a:cxn ang="0">
                  <a:pos x="69" y="9"/>
                </a:cxn>
                <a:cxn ang="0">
                  <a:pos x="57" y="14"/>
                </a:cxn>
                <a:cxn ang="0">
                  <a:pos x="46" y="18"/>
                </a:cxn>
                <a:cxn ang="0">
                  <a:pos x="35" y="24"/>
                </a:cxn>
                <a:cxn ang="0">
                  <a:pos x="24" y="29"/>
                </a:cxn>
                <a:cxn ang="0">
                  <a:pos x="11" y="33"/>
                </a:cxn>
                <a:cxn ang="0">
                  <a:pos x="0" y="38"/>
                </a:cxn>
                <a:cxn ang="0">
                  <a:pos x="4" y="79"/>
                </a:cxn>
                <a:cxn ang="0">
                  <a:pos x="8" y="118"/>
                </a:cxn>
                <a:cxn ang="0">
                  <a:pos x="9" y="157"/>
                </a:cxn>
                <a:cxn ang="0">
                  <a:pos x="13" y="196"/>
                </a:cxn>
              </a:cxnLst>
              <a:rect l="0" t="0" r="r" b="b"/>
              <a:pathLst>
                <a:path w="107" h="196">
                  <a:moveTo>
                    <a:pt x="13" y="196"/>
                  </a:moveTo>
                  <a:lnTo>
                    <a:pt x="24" y="192"/>
                  </a:lnTo>
                  <a:lnTo>
                    <a:pt x="37" y="186"/>
                  </a:lnTo>
                  <a:lnTo>
                    <a:pt x="48" y="183"/>
                  </a:lnTo>
                  <a:lnTo>
                    <a:pt x="59" y="179"/>
                  </a:lnTo>
                  <a:lnTo>
                    <a:pt x="70" y="175"/>
                  </a:lnTo>
                  <a:lnTo>
                    <a:pt x="83" y="170"/>
                  </a:lnTo>
                  <a:lnTo>
                    <a:pt x="94" y="166"/>
                  </a:lnTo>
                  <a:lnTo>
                    <a:pt x="107" y="162"/>
                  </a:lnTo>
                  <a:lnTo>
                    <a:pt x="104" y="122"/>
                  </a:lnTo>
                  <a:lnTo>
                    <a:pt x="100" y="81"/>
                  </a:lnTo>
                  <a:lnTo>
                    <a:pt x="96" y="40"/>
                  </a:lnTo>
                  <a:lnTo>
                    <a:pt x="93" y="0"/>
                  </a:lnTo>
                  <a:lnTo>
                    <a:pt x="81" y="5"/>
                  </a:lnTo>
                  <a:lnTo>
                    <a:pt x="69" y="9"/>
                  </a:lnTo>
                  <a:lnTo>
                    <a:pt x="57" y="14"/>
                  </a:lnTo>
                  <a:lnTo>
                    <a:pt x="46" y="18"/>
                  </a:lnTo>
                  <a:lnTo>
                    <a:pt x="35" y="24"/>
                  </a:lnTo>
                  <a:lnTo>
                    <a:pt x="24" y="29"/>
                  </a:lnTo>
                  <a:lnTo>
                    <a:pt x="11" y="33"/>
                  </a:lnTo>
                  <a:lnTo>
                    <a:pt x="0" y="38"/>
                  </a:lnTo>
                  <a:lnTo>
                    <a:pt x="4" y="79"/>
                  </a:lnTo>
                  <a:lnTo>
                    <a:pt x="8" y="118"/>
                  </a:lnTo>
                  <a:lnTo>
                    <a:pt x="9" y="157"/>
                  </a:lnTo>
                  <a:lnTo>
                    <a:pt x="13" y="1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54" name="Freeform 26"/>
            <p:cNvSpPr>
              <a:spLocks/>
            </p:cNvSpPr>
            <p:nvPr/>
          </p:nvSpPr>
          <p:spPr bwMode="auto">
            <a:xfrm>
              <a:off x="4250" y="2152"/>
              <a:ext cx="54" cy="107"/>
            </a:xfrm>
            <a:custGeom>
              <a:avLst/>
              <a:gdLst/>
              <a:ahLst/>
              <a:cxnLst>
                <a:cxn ang="0">
                  <a:pos x="109" y="168"/>
                </a:cxn>
                <a:cxn ang="0">
                  <a:pos x="103" y="126"/>
                </a:cxn>
                <a:cxn ang="0">
                  <a:pos x="100" y="83"/>
                </a:cxn>
                <a:cxn ang="0">
                  <a:pos x="94" y="43"/>
                </a:cxn>
                <a:cxn ang="0">
                  <a:pos x="88" y="0"/>
                </a:cxn>
                <a:cxn ang="0">
                  <a:pos x="77" y="6"/>
                </a:cxn>
                <a:cxn ang="0">
                  <a:pos x="66" y="13"/>
                </a:cxn>
                <a:cxn ang="0">
                  <a:pos x="55" y="19"/>
                </a:cxn>
                <a:cxn ang="0">
                  <a:pos x="44" y="24"/>
                </a:cxn>
                <a:cxn ang="0">
                  <a:pos x="33" y="30"/>
                </a:cxn>
                <a:cxn ang="0">
                  <a:pos x="22" y="37"/>
                </a:cxn>
                <a:cxn ang="0">
                  <a:pos x="11" y="43"/>
                </a:cxn>
                <a:cxn ang="0">
                  <a:pos x="0" y="50"/>
                </a:cxn>
                <a:cxn ang="0">
                  <a:pos x="3" y="91"/>
                </a:cxn>
                <a:cxn ang="0">
                  <a:pos x="9" y="131"/>
                </a:cxn>
                <a:cxn ang="0">
                  <a:pos x="13" y="174"/>
                </a:cxn>
                <a:cxn ang="0">
                  <a:pos x="16" y="215"/>
                </a:cxn>
                <a:cxn ang="0">
                  <a:pos x="27" y="209"/>
                </a:cxn>
                <a:cxn ang="0">
                  <a:pos x="40" y="202"/>
                </a:cxn>
                <a:cxn ang="0">
                  <a:pos x="51" y="196"/>
                </a:cxn>
                <a:cxn ang="0">
                  <a:pos x="63" y="190"/>
                </a:cxn>
                <a:cxn ang="0">
                  <a:pos x="74" y="185"/>
                </a:cxn>
                <a:cxn ang="0">
                  <a:pos x="85" y="179"/>
                </a:cxn>
                <a:cxn ang="0">
                  <a:pos x="98" y="174"/>
                </a:cxn>
                <a:cxn ang="0">
                  <a:pos x="109" y="168"/>
                </a:cxn>
              </a:cxnLst>
              <a:rect l="0" t="0" r="r" b="b"/>
              <a:pathLst>
                <a:path w="109" h="215">
                  <a:moveTo>
                    <a:pt x="109" y="168"/>
                  </a:moveTo>
                  <a:lnTo>
                    <a:pt x="103" y="126"/>
                  </a:lnTo>
                  <a:lnTo>
                    <a:pt x="100" y="83"/>
                  </a:lnTo>
                  <a:lnTo>
                    <a:pt x="94" y="43"/>
                  </a:lnTo>
                  <a:lnTo>
                    <a:pt x="88" y="0"/>
                  </a:lnTo>
                  <a:lnTo>
                    <a:pt x="77" y="6"/>
                  </a:lnTo>
                  <a:lnTo>
                    <a:pt x="66" y="13"/>
                  </a:lnTo>
                  <a:lnTo>
                    <a:pt x="55" y="19"/>
                  </a:lnTo>
                  <a:lnTo>
                    <a:pt x="44" y="24"/>
                  </a:lnTo>
                  <a:lnTo>
                    <a:pt x="33" y="30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0" y="50"/>
                  </a:lnTo>
                  <a:lnTo>
                    <a:pt x="3" y="91"/>
                  </a:lnTo>
                  <a:lnTo>
                    <a:pt x="9" y="131"/>
                  </a:lnTo>
                  <a:lnTo>
                    <a:pt x="13" y="174"/>
                  </a:lnTo>
                  <a:lnTo>
                    <a:pt x="16" y="215"/>
                  </a:lnTo>
                  <a:lnTo>
                    <a:pt x="27" y="209"/>
                  </a:lnTo>
                  <a:lnTo>
                    <a:pt x="40" y="202"/>
                  </a:lnTo>
                  <a:lnTo>
                    <a:pt x="51" y="196"/>
                  </a:lnTo>
                  <a:lnTo>
                    <a:pt x="63" y="190"/>
                  </a:lnTo>
                  <a:lnTo>
                    <a:pt x="74" y="185"/>
                  </a:lnTo>
                  <a:lnTo>
                    <a:pt x="85" y="179"/>
                  </a:lnTo>
                  <a:lnTo>
                    <a:pt x="98" y="174"/>
                  </a:lnTo>
                  <a:lnTo>
                    <a:pt x="109" y="1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55" name="Freeform 27"/>
            <p:cNvSpPr>
              <a:spLocks/>
            </p:cNvSpPr>
            <p:nvPr/>
          </p:nvSpPr>
          <p:spPr bwMode="auto">
            <a:xfrm>
              <a:off x="4283" y="2634"/>
              <a:ext cx="50" cy="80"/>
            </a:xfrm>
            <a:custGeom>
              <a:avLst/>
              <a:gdLst/>
              <a:ahLst/>
              <a:cxnLst>
                <a:cxn ang="0">
                  <a:pos x="4" y="161"/>
                </a:cxn>
                <a:cxn ang="0">
                  <a:pos x="15" y="159"/>
                </a:cxn>
                <a:cxn ang="0">
                  <a:pos x="28" y="157"/>
                </a:cxn>
                <a:cxn ang="0">
                  <a:pos x="39" y="155"/>
                </a:cxn>
                <a:cxn ang="0">
                  <a:pos x="52" y="154"/>
                </a:cxn>
                <a:cxn ang="0">
                  <a:pos x="63" y="154"/>
                </a:cxn>
                <a:cxn ang="0">
                  <a:pos x="76" y="152"/>
                </a:cxn>
                <a:cxn ang="0">
                  <a:pos x="87" y="150"/>
                </a:cxn>
                <a:cxn ang="0">
                  <a:pos x="100" y="148"/>
                </a:cxn>
                <a:cxn ang="0">
                  <a:pos x="98" y="111"/>
                </a:cxn>
                <a:cxn ang="0">
                  <a:pos x="98" y="74"/>
                </a:cxn>
                <a:cxn ang="0">
                  <a:pos x="98" y="37"/>
                </a:cxn>
                <a:cxn ang="0">
                  <a:pos x="96" y="0"/>
                </a:cxn>
                <a:cxn ang="0">
                  <a:pos x="83" y="2"/>
                </a:cxn>
                <a:cxn ang="0">
                  <a:pos x="72" y="4"/>
                </a:cxn>
                <a:cxn ang="0">
                  <a:pos x="59" y="6"/>
                </a:cxn>
                <a:cxn ang="0">
                  <a:pos x="48" y="9"/>
                </a:cxn>
                <a:cxn ang="0">
                  <a:pos x="37" y="11"/>
                </a:cxn>
                <a:cxn ang="0">
                  <a:pos x="24" y="13"/>
                </a:cxn>
                <a:cxn ang="0">
                  <a:pos x="13" y="17"/>
                </a:cxn>
                <a:cxn ang="0">
                  <a:pos x="0" y="19"/>
                </a:cxn>
                <a:cxn ang="0">
                  <a:pos x="2" y="54"/>
                </a:cxn>
                <a:cxn ang="0">
                  <a:pos x="2" y="89"/>
                </a:cxn>
                <a:cxn ang="0">
                  <a:pos x="2" y="126"/>
                </a:cxn>
                <a:cxn ang="0">
                  <a:pos x="4" y="161"/>
                </a:cxn>
              </a:cxnLst>
              <a:rect l="0" t="0" r="r" b="b"/>
              <a:pathLst>
                <a:path w="100" h="161">
                  <a:moveTo>
                    <a:pt x="4" y="161"/>
                  </a:moveTo>
                  <a:lnTo>
                    <a:pt x="15" y="159"/>
                  </a:lnTo>
                  <a:lnTo>
                    <a:pt x="28" y="157"/>
                  </a:lnTo>
                  <a:lnTo>
                    <a:pt x="39" y="155"/>
                  </a:lnTo>
                  <a:lnTo>
                    <a:pt x="52" y="154"/>
                  </a:lnTo>
                  <a:lnTo>
                    <a:pt x="63" y="154"/>
                  </a:lnTo>
                  <a:lnTo>
                    <a:pt x="76" y="152"/>
                  </a:lnTo>
                  <a:lnTo>
                    <a:pt x="87" y="150"/>
                  </a:lnTo>
                  <a:lnTo>
                    <a:pt x="100" y="148"/>
                  </a:lnTo>
                  <a:lnTo>
                    <a:pt x="98" y="111"/>
                  </a:lnTo>
                  <a:lnTo>
                    <a:pt x="98" y="74"/>
                  </a:lnTo>
                  <a:lnTo>
                    <a:pt x="98" y="37"/>
                  </a:lnTo>
                  <a:lnTo>
                    <a:pt x="96" y="0"/>
                  </a:lnTo>
                  <a:lnTo>
                    <a:pt x="83" y="2"/>
                  </a:lnTo>
                  <a:lnTo>
                    <a:pt x="72" y="4"/>
                  </a:lnTo>
                  <a:lnTo>
                    <a:pt x="59" y="6"/>
                  </a:lnTo>
                  <a:lnTo>
                    <a:pt x="48" y="9"/>
                  </a:lnTo>
                  <a:lnTo>
                    <a:pt x="37" y="11"/>
                  </a:lnTo>
                  <a:lnTo>
                    <a:pt x="24" y="13"/>
                  </a:lnTo>
                  <a:lnTo>
                    <a:pt x="13" y="17"/>
                  </a:lnTo>
                  <a:lnTo>
                    <a:pt x="0" y="19"/>
                  </a:lnTo>
                  <a:lnTo>
                    <a:pt x="2" y="54"/>
                  </a:lnTo>
                  <a:lnTo>
                    <a:pt x="2" y="89"/>
                  </a:lnTo>
                  <a:lnTo>
                    <a:pt x="2" y="126"/>
                  </a:lnTo>
                  <a:lnTo>
                    <a:pt x="4" y="1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56" name="Freeform 28"/>
            <p:cNvSpPr>
              <a:spLocks/>
            </p:cNvSpPr>
            <p:nvPr/>
          </p:nvSpPr>
          <p:spPr bwMode="auto">
            <a:xfrm>
              <a:off x="4277" y="2480"/>
              <a:ext cx="51" cy="90"/>
            </a:xfrm>
            <a:custGeom>
              <a:avLst/>
              <a:gdLst/>
              <a:ahLst/>
              <a:cxnLst>
                <a:cxn ang="0">
                  <a:pos x="8" y="180"/>
                </a:cxn>
                <a:cxn ang="0">
                  <a:pos x="21" y="176"/>
                </a:cxn>
                <a:cxn ang="0">
                  <a:pos x="32" y="172"/>
                </a:cxn>
                <a:cxn ang="0">
                  <a:pos x="45" y="170"/>
                </a:cxn>
                <a:cxn ang="0">
                  <a:pos x="56" y="167"/>
                </a:cxn>
                <a:cxn ang="0">
                  <a:pos x="67" y="165"/>
                </a:cxn>
                <a:cxn ang="0">
                  <a:pos x="80" y="161"/>
                </a:cxn>
                <a:cxn ang="0">
                  <a:pos x="91" y="159"/>
                </a:cxn>
                <a:cxn ang="0">
                  <a:pos x="104" y="156"/>
                </a:cxn>
                <a:cxn ang="0">
                  <a:pos x="102" y="117"/>
                </a:cxn>
                <a:cxn ang="0">
                  <a:pos x="100" y="78"/>
                </a:cxn>
                <a:cxn ang="0">
                  <a:pos x="96" y="39"/>
                </a:cxn>
                <a:cxn ang="0">
                  <a:pos x="95" y="0"/>
                </a:cxn>
                <a:cxn ang="0">
                  <a:pos x="83" y="4"/>
                </a:cxn>
                <a:cxn ang="0">
                  <a:pos x="71" y="8"/>
                </a:cxn>
                <a:cxn ang="0">
                  <a:pos x="59" y="11"/>
                </a:cxn>
                <a:cxn ang="0">
                  <a:pos x="48" y="13"/>
                </a:cxn>
                <a:cxn ang="0">
                  <a:pos x="37" y="17"/>
                </a:cxn>
                <a:cxn ang="0">
                  <a:pos x="24" y="21"/>
                </a:cxn>
                <a:cxn ang="0">
                  <a:pos x="13" y="24"/>
                </a:cxn>
                <a:cxn ang="0">
                  <a:pos x="0" y="28"/>
                </a:cxn>
                <a:cxn ang="0">
                  <a:pos x="2" y="67"/>
                </a:cxn>
                <a:cxn ang="0">
                  <a:pos x="4" y="104"/>
                </a:cxn>
                <a:cxn ang="0">
                  <a:pos x="6" y="141"/>
                </a:cxn>
                <a:cxn ang="0">
                  <a:pos x="8" y="180"/>
                </a:cxn>
              </a:cxnLst>
              <a:rect l="0" t="0" r="r" b="b"/>
              <a:pathLst>
                <a:path w="104" h="180">
                  <a:moveTo>
                    <a:pt x="8" y="180"/>
                  </a:moveTo>
                  <a:lnTo>
                    <a:pt x="21" y="176"/>
                  </a:lnTo>
                  <a:lnTo>
                    <a:pt x="32" y="172"/>
                  </a:lnTo>
                  <a:lnTo>
                    <a:pt x="45" y="170"/>
                  </a:lnTo>
                  <a:lnTo>
                    <a:pt x="56" y="167"/>
                  </a:lnTo>
                  <a:lnTo>
                    <a:pt x="67" y="165"/>
                  </a:lnTo>
                  <a:lnTo>
                    <a:pt x="80" y="161"/>
                  </a:lnTo>
                  <a:lnTo>
                    <a:pt x="91" y="159"/>
                  </a:lnTo>
                  <a:lnTo>
                    <a:pt x="104" y="156"/>
                  </a:lnTo>
                  <a:lnTo>
                    <a:pt x="102" y="117"/>
                  </a:lnTo>
                  <a:lnTo>
                    <a:pt x="100" y="78"/>
                  </a:lnTo>
                  <a:lnTo>
                    <a:pt x="96" y="39"/>
                  </a:lnTo>
                  <a:lnTo>
                    <a:pt x="95" y="0"/>
                  </a:lnTo>
                  <a:lnTo>
                    <a:pt x="83" y="4"/>
                  </a:lnTo>
                  <a:lnTo>
                    <a:pt x="71" y="8"/>
                  </a:lnTo>
                  <a:lnTo>
                    <a:pt x="59" y="11"/>
                  </a:lnTo>
                  <a:lnTo>
                    <a:pt x="48" y="13"/>
                  </a:lnTo>
                  <a:lnTo>
                    <a:pt x="37" y="17"/>
                  </a:lnTo>
                  <a:lnTo>
                    <a:pt x="24" y="21"/>
                  </a:lnTo>
                  <a:lnTo>
                    <a:pt x="13" y="24"/>
                  </a:lnTo>
                  <a:lnTo>
                    <a:pt x="0" y="28"/>
                  </a:lnTo>
                  <a:lnTo>
                    <a:pt x="2" y="67"/>
                  </a:lnTo>
                  <a:lnTo>
                    <a:pt x="4" y="104"/>
                  </a:lnTo>
                  <a:lnTo>
                    <a:pt x="6" y="141"/>
                  </a:lnTo>
                  <a:lnTo>
                    <a:pt x="8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57" name="Freeform 29"/>
            <p:cNvSpPr>
              <a:spLocks/>
            </p:cNvSpPr>
            <p:nvPr/>
          </p:nvSpPr>
          <p:spPr bwMode="auto">
            <a:xfrm>
              <a:off x="4285" y="2780"/>
              <a:ext cx="49" cy="73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85" y="0"/>
                </a:cxn>
                <a:cxn ang="0">
                  <a:pos x="74" y="2"/>
                </a:cxn>
                <a:cxn ang="0">
                  <a:pos x="61" y="2"/>
                </a:cxn>
                <a:cxn ang="0">
                  <a:pos x="50" y="4"/>
                </a:cxn>
                <a:cxn ang="0">
                  <a:pos x="37" y="6"/>
                </a:cxn>
                <a:cxn ang="0">
                  <a:pos x="24" y="8"/>
                </a:cxn>
                <a:cxn ang="0">
                  <a:pos x="13" y="8"/>
                </a:cxn>
                <a:cxn ang="0">
                  <a:pos x="0" y="9"/>
                </a:cxn>
                <a:cxn ang="0">
                  <a:pos x="0" y="45"/>
                </a:cxn>
                <a:cxn ang="0">
                  <a:pos x="0" y="78"/>
                </a:cxn>
                <a:cxn ang="0">
                  <a:pos x="0" y="111"/>
                </a:cxn>
                <a:cxn ang="0">
                  <a:pos x="0" y="146"/>
                </a:cxn>
                <a:cxn ang="0">
                  <a:pos x="11" y="146"/>
                </a:cxn>
                <a:cxn ang="0">
                  <a:pos x="24" y="144"/>
                </a:cxn>
                <a:cxn ang="0">
                  <a:pos x="35" y="144"/>
                </a:cxn>
                <a:cxn ang="0">
                  <a:pos x="48" y="143"/>
                </a:cxn>
                <a:cxn ang="0">
                  <a:pos x="59" y="143"/>
                </a:cxn>
                <a:cxn ang="0">
                  <a:pos x="72" y="143"/>
                </a:cxn>
                <a:cxn ang="0">
                  <a:pos x="83" y="141"/>
                </a:cxn>
                <a:cxn ang="0">
                  <a:pos x="96" y="141"/>
                </a:cxn>
                <a:cxn ang="0">
                  <a:pos x="96" y="106"/>
                </a:cxn>
                <a:cxn ang="0">
                  <a:pos x="98" y="70"/>
                </a:cxn>
                <a:cxn ang="0">
                  <a:pos x="98" y="35"/>
                </a:cxn>
                <a:cxn ang="0">
                  <a:pos x="98" y="0"/>
                </a:cxn>
              </a:cxnLst>
              <a:rect l="0" t="0" r="r" b="b"/>
              <a:pathLst>
                <a:path w="98" h="146">
                  <a:moveTo>
                    <a:pt x="98" y="0"/>
                  </a:moveTo>
                  <a:lnTo>
                    <a:pt x="85" y="0"/>
                  </a:lnTo>
                  <a:lnTo>
                    <a:pt x="74" y="2"/>
                  </a:lnTo>
                  <a:lnTo>
                    <a:pt x="61" y="2"/>
                  </a:lnTo>
                  <a:lnTo>
                    <a:pt x="50" y="4"/>
                  </a:lnTo>
                  <a:lnTo>
                    <a:pt x="37" y="6"/>
                  </a:lnTo>
                  <a:lnTo>
                    <a:pt x="24" y="8"/>
                  </a:lnTo>
                  <a:lnTo>
                    <a:pt x="13" y="8"/>
                  </a:lnTo>
                  <a:lnTo>
                    <a:pt x="0" y="9"/>
                  </a:lnTo>
                  <a:lnTo>
                    <a:pt x="0" y="45"/>
                  </a:lnTo>
                  <a:lnTo>
                    <a:pt x="0" y="78"/>
                  </a:lnTo>
                  <a:lnTo>
                    <a:pt x="0" y="111"/>
                  </a:lnTo>
                  <a:lnTo>
                    <a:pt x="0" y="146"/>
                  </a:lnTo>
                  <a:lnTo>
                    <a:pt x="11" y="146"/>
                  </a:lnTo>
                  <a:lnTo>
                    <a:pt x="24" y="144"/>
                  </a:lnTo>
                  <a:lnTo>
                    <a:pt x="35" y="144"/>
                  </a:lnTo>
                  <a:lnTo>
                    <a:pt x="48" y="143"/>
                  </a:lnTo>
                  <a:lnTo>
                    <a:pt x="59" y="143"/>
                  </a:lnTo>
                  <a:lnTo>
                    <a:pt x="72" y="143"/>
                  </a:lnTo>
                  <a:lnTo>
                    <a:pt x="83" y="141"/>
                  </a:lnTo>
                  <a:lnTo>
                    <a:pt x="96" y="141"/>
                  </a:lnTo>
                  <a:lnTo>
                    <a:pt x="96" y="106"/>
                  </a:lnTo>
                  <a:lnTo>
                    <a:pt x="98" y="70"/>
                  </a:lnTo>
                  <a:lnTo>
                    <a:pt x="98" y="3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68" name="Freeform 40"/>
            <p:cNvSpPr>
              <a:spLocks/>
            </p:cNvSpPr>
            <p:nvPr/>
          </p:nvSpPr>
          <p:spPr bwMode="auto">
            <a:xfrm>
              <a:off x="3955" y="2550"/>
              <a:ext cx="37" cy="68"/>
            </a:xfrm>
            <a:custGeom>
              <a:avLst/>
              <a:gdLst/>
              <a:ahLst/>
              <a:cxnLst>
                <a:cxn ang="0">
                  <a:pos x="74" y="107"/>
                </a:cxn>
                <a:cxn ang="0">
                  <a:pos x="74" y="79"/>
                </a:cxn>
                <a:cxn ang="0">
                  <a:pos x="72" y="53"/>
                </a:cxn>
                <a:cxn ang="0">
                  <a:pos x="72" y="26"/>
                </a:cxn>
                <a:cxn ang="0">
                  <a:pos x="70" y="0"/>
                </a:cxn>
                <a:cxn ang="0">
                  <a:pos x="61" y="3"/>
                </a:cxn>
                <a:cxn ang="0">
                  <a:pos x="52" y="7"/>
                </a:cxn>
                <a:cxn ang="0">
                  <a:pos x="44" y="11"/>
                </a:cxn>
                <a:cxn ang="0">
                  <a:pos x="35" y="15"/>
                </a:cxn>
                <a:cxn ang="0">
                  <a:pos x="26" y="18"/>
                </a:cxn>
                <a:cxn ang="0">
                  <a:pos x="19" y="22"/>
                </a:cxn>
                <a:cxn ang="0">
                  <a:pos x="9" y="26"/>
                </a:cxn>
                <a:cxn ang="0">
                  <a:pos x="0" y="29"/>
                </a:cxn>
                <a:cxn ang="0">
                  <a:pos x="2" y="55"/>
                </a:cxn>
                <a:cxn ang="0">
                  <a:pos x="2" y="81"/>
                </a:cxn>
                <a:cxn ang="0">
                  <a:pos x="4" y="109"/>
                </a:cxn>
                <a:cxn ang="0">
                  <a:pos x="4" y="135"/>
                </a:cxn>
                <a:cxn ang="0">
                  <a:pos x="13" y="131"/>
                </a:cxn>
                <a:cxn ang="0">
                  <a:pos x="22" y="127"/>
                </a:cxn>
                <a:cxn ang="0">
                  <a:pos x="32" y="124"/>
                </a:cxn>
                <a:cxn ang="0">
                  <a:pos x="39" y="120"/>
                </a:cxn>
                <a:cxn ang="0">
                  <a:pos x="48" y="118"/>
                </a:cxn>
                <a:cxn ang="0">
                  <a:pos x="57" y="114"/>
                </a:cxn>
                <a:cxn ang="0">
                  <a:pos x="65" y="111"/>
                </a:cxn>
                <a:cxn ang="0">
                  <a:pos x="74" y="107"/>
                </a:cxn>
              </a:cxnLst>
              <a:rect l="0" t="0" r="r" b="b"/>
              <a:pathLst>
                <a:path w="74" h="135">
                  <a:moveTo>
                    <a:pt x="74" y="107"/>
                  </a:moveTo>
                  <a:lnTo>
                    <a:pt x="74" y="79"/>
                  </a:lnTo>
                  <a:lnTo>
                    <a:pt x="72" y="53"/>
                  </a:lnTo>
                  <a:lnTo>
                    <a:pt x="72" y="26"/>
                  </a:lnTo>
                  <a:lnTo>
                    <a:pt x="70" y="0"/>
                  </a:lnTo>
                  <a:lnTo>
                    <a:pt x="61" y="3"/>
                  </a:lnTo>
                  <a:lnTo>
                    <a:pt x="52" y="7"/>
                  </a:lnTo>
                  <a:lnTo>
                    <a:pt x="44" y="11"/>
                  </a:lnTo>
                  <a:lnTo>
                    <a:pt x="35" y="15"/>
                  </a:lnTo>
                  <a:lnTo>
                    <a:pt x="26" y="18"/>
                  </a:lnTo>
                  <a:lnTo>
                    <a:pt x="19" y="22"/>
                  </a:lnTo>
                  <a:lnTo>
                    <a:pt x="9" y="26"/>
                  </a:lnTo>
                  <a:lnTo>
                    <a:pt x="0" y="29"/>
                  </a:lnTo>
                  <a:lnTo>
                    <a:pt x="2" y="55"/>
                  </a:lnTo>
                  <a:lnTo>
                    <a:pt x="2" y="81"/>
                  </a:lnTo>
                  <a:lnTo>
                    <a:pt x="4" y="109"/>
                  </a:lnTo>
                  <a:lnTo>
                    <a:pt x="4" y="135"/>
                  </a:lnTo>
                  <a:lnTo>
                    <a:pt x="13" y="131"/>
                  </a:lnTo>
                  <a:lnTo>
                    <a:pt x="22" y="127"/>
                  </a:lnTo>
                  <a:lnTo>
                    <a:pt x="32" y="124"/>
                  </a:lnTo>
                  <a:lnTo>
                    <a:pt x="39" y="120"/>
                  </a:lnTo>
                  <a:lnTo>
                    <a:pt x="48" y="118"/>
                  </a:lnTo>
                  <a:lnTo>
                    <a:pt x="57" y="114"/>
                  </a:lnTo>
                  <a:lnTo>
                    <a:pt x="65" y="111"/>
                  </a:lnTo>
                  <a:lnTo>
                    <a:pt x="74" y="1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69" name="Freeform 41"/>
            <p:cNvSpPr>
              <a:spLocks/>
            </p:cNvSpPr>
            <p:nvPr/>
          </p:nvSpPr>
          <p:spPr bwMode="auto">
            <a:xfrm>
              <a:off x="3959" y="2658"/>
              <a:ext cx="36" cy="61"/>
            </a:xfrm>
            <a:custGeom>
              <a:avLst/>
              <a:gdLst/>
              <a:ahLst/>
              <a:cxnLst>
                <a:cxn ang="0">
                  <a:pos x="1" y="122"/>
                </a:cxn>
                <a:cxn ang="0">
                  <a:pos x="11" y="120"/>
                </a:cxn>
                <a:cxn ang="0">
                  <a:pos x="18" y="118"/>
                </a:cxn>
                <a:cxn ang="0">
                  <a:pos x="27" y="117"/>
                </a:cxn>
                <a:cxn ang="0">
                  <a:pos x="36" y="113"/>
                </a:cxn>
                <a:cxn ang="0">
                  <a:pos x="44" y="111"/>
                </a:cxn>
                <a:cxn ang="0">
                  <a:pos x="53" y="109"/>
                </a:cxn>
                <a:cxn ang="0">
                  <a:pos x="62" y="106"/>
                </a:cxn>
                <a:cxn ang="0">
                  <a:pos x="72" y="104"/>
                </a:cxn>
                <a:cxn ang="0">
                  <a:pos x="72" y="78"/>
                </a:cxn>
                <a:cxn ang="0">
                  <a:pos x="72" y="52"/>
                </a:cxn>
                <a:cxn ang="0">
                  <a:pos x="72" y="26"/>
                </a:cxn>
                <a:cxn ang="0">
                  <a:pos x="70" y="0"/>
                </a:cxn>
                <a:cxn ang="0">
                  <a:pos x="61" y="2"/>
                </a:cxn>
                <a:cxn ang="0">
                  <a:pos x="51" y="6"/>
                </a:cxn>
                <a:cxn ang="0">
                  <a:pos x="44" y="8"/>
                </a:cxn>
                <a:cxn ang="0">
                  <a:pos x="35" y="11"/>
                </a:cxn>
                <a:cxn ang="0">
                  <a:pos x="25" y="13"/>
                </a:cxn>
                <a:cxn ang="0">
                  <a:pos x="18" y="17"/>
                </a:cxn>
                <a:cxn ang="0">
                  <a:pos x="9" y="19"/>
                </a:cxn>
                <a:cxn ang="0">
                  <a:pos x="0" y="22"/>
                </a:cxn>
                <a:cxn ang="0">
                  <a:pos x="0" y="46"/>
                </a:cxn>
                <a:cxn ang="0">
                  <a:pos x="0" y="72"/>
                </a:cxn>
                <a:cxn ang="0">
                  <a:pos x="0" y="96"/>
                </a:cxn>
                <a:cxn ang="0">
                  <a:pos x="1" y="122"/>
                </a:cxn>
              </a:cxnLst>
              <a:rect l="0" t="0" r="r" b="b"/>
              <a:pathLst>
                <a:path w="72" h="122">
                  <a:moveTo>
                    <a:pt x="1" y="122"/>
                  </a:moveTo>
                  <a:lnTo>
                    <a:pt x="11" y="120"/>
                  </a:lnTo>
                  <a:lnTo>
                    <a:pt x="18" y="118"/>
                  </a:lnTo>
                  <a:lnTo>
                    <a:pt x="27" y="117"/>
                  </a:lnTo>
                  <a:lnTo>
                    <a:pt x="36" y="113"/>
                  </a:lnTo>
                  <a:lnTo>
                    <a:pt x="44" y="111"/>
                  </a:lnTo>
                  <a:lnTo>
                    <a:pt x="53" y="109"/>
                  </a:lnTo>
                  <a:lnTo>
                    <a:pt x="62" y="106"/>
                  </a:lnTo>
                  <a:lnTo>
                    <a:pt x="72" y="104"/>
                  </a:lnTo>
                  <a:lnTo>
                    <a:pt x="72" y="78"/>
                  </a:lnTo>
                  <a:lnTo>
                    <a:pt x="72" y="52"/>
                  </a:lnTo>
                  <a:lnTo>
                    <a:pt x="72" y="26"/>
                  </a:lnTo>
                  <a:lnTo>
                    <a:pt x="70" y="0"/>
                  </a:lnTo>
                  <a:lnTo>
                    <a:pt x="61" y="2"/>
                  </a:lnTo>
                  <a:lnTo>
                    <a:pt x="51" y="6"/>
                  </a:lnTo>
                  <a:lnTo>
                    <a:pt x="44" y="8"/>
                  </a:lnTo>
                  <a:lnTo>
                    <a:pt x="35" y="11"/>
                  </a:lnTo>
                  <a:lnTo>
                    <a:pt x="25" y="13"/>
                  </a:lnTo>
                  <a:lnTo>
                    <a:pt x="18" y="17"/>
                  </a:lnTo>
                  <a:lnTo>
                    <a:pt x="9" y="19"/>
                  </a:lnTo>
                  <a:lnTo>
                    <a:pt x="0" y="22"/>
                  </a:lnTo>
                  <a:lnTo>
                    <a:pt x="0" y="46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1" y="1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Principles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565650"/>
          </a:xfrm>
        </p:spPr>
        <p:txBody>
          <a:bodyPr/>
          <a:lstStyle/>
          <a:p>
            <a:pPr marL="188913" lvl="1" indent="-188913">
              <a:buFontTx/>
              <a:buChar char="•"/>
            </a:pPr>
            <a:r>
              <a:rPr lang="en-GB" dirty="0" smtClean="0"/>
              <a:t>Industry Foundation Classes (IFC)</a:t>
            </a:r>
            <a:br>
              <a:rPr lang="en-GB" dirty="0" smtClean="0"/>
            </a:br>
            <a:r>
              <a:rPr lang="en-GB" dirty="0" smtClean="0">
                <a:hlinkClick r:id="rId2"/>
              </a:rPr>
              <a:t>http://www.iai-tech.org/products/ifc_specification/ifc-releases</a:t>
            </a:r>
            <a:endParaRPr lang="en-GB" dirty="0" smtClean="0"/>
          </a:p>
          <a:p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49154" name="Picture 2" descr="P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214554"/>
            <a:ext cx="4100492" cy="3944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Principles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565650"/>
          </a:xfrm>
        </p:spPr>
        <p:txBody>
          <a:bodyPr/>
          <a:lstStyle/>
          <a:p>
            <a:pPr marL="188913" lvl="1" indent="-188913">
              <a:buFontTx/>
              <a:buChar char="•"/>
            </a:pPr>
            <a:r>
              <a:rPr lang="en-GB" dirty="0" smtClean="0"/>
              <a:t>Industry Foundation Classes (IFC)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1643042" y="2000240"/>
            <a:ext cx="1000132" cy="642942"/>
          </a:xfrm>
          <a:prstGeom prst="roundRect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rPr>
              <a:t>Object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143108" y="2857496"/>
            <a:ext cx="1571636" cy="714380"/>
            <a:chOff x="2143108" y="2857496"/>
            <a:chExt cx="1571636" cy="714380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2714612" y="2928934"/>
              <a:ext cx="1000132" cy="642942"/>
            </a:xfrm>
            <a:prstGeom prst="roundRect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rPr>
                <a:t>Object</a:t>
              </a: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2143108" y="2857496"/>
              <a:ext cx="357190" cy="2857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6" name="Group 45"/>
          <p:cNvGrpSpPr/>
          <p:nvPr/>
        </p:nvGrpSpPr>
        <p:grpSpPr>
          <a:xfrm>
            <a:off x="4071934" y="4572008"/>
            <a:ext cx="2428892" cy="1357322"/>
            <a:chOff x="4071934" y="4572008"/>
            <a:chExt cx="2428892" cy="1357322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4643438" y="4786322"/>
              <a:ext cx="1857388" cy="1143008"/>
            </a:xfrm>
            <a:prstGeom prst="roundRect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rPr>
                <a:t>Wall</a:t>
              </a: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4071934" y="4572008"/>
              <a:ext cx="357190" cy="2857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3214678" y="3786190"/>
            <a:ext cx="1643074" cy="642942"/>
            <a:chOff x="3214678" y="3786190"/>
            <a:chExt cx="1643074" cy="642942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857620" y="3786190"/>
              <a:ext cx="1000132" cy="642942"/>
            </a:xfrm>
            <a:prstGeom prst="roundRect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rPr>
                <a:t>Object</a:t>
              </a: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>
              <a:off x="3214678" y="3786190"/>
              <a:ext cx="357190" cy="2857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3143240" y="2000240"/>
            <a:ext cx="5562640" cy="428628"/>
            <a:chOff x="3143240" y="2000240"/>
            <a:chExt cx="5562640" cy="428628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6848492" y="2000240"/>
              <a:ext cx="1857388" cy="428628"/>
            </a:xfrm>
            <a:prstGeom prst="round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rPr>
                <a:t>Property set</a:t>
              </a:r>
              <a:br>
                <a:rPr lang="en-GB" sz="1600" dirty="0" smtClean="0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rPr>
              </a:b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rot="10800000">
              <a:off x="3143240" y="2214554"/>
              <a:ext cx="35719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2" name="Group 41"/>
          <p:cNvGrpSpPr/>
          <p:nvPr/>
        </p:nvGrpSpPr>
        <p:grpSpPr>
          <a:xfrm>
            <a:off x="4929191" y="3797765"/>
            <a:ext cx="3776689" cy="428628"/>
            <a:chOff x="4929191" y="3797765"/>
            <a:chExt cx="3776689" cy="428628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6848492" y="3797765"/>
              <a:ext cx="1857388" cy="428628"/>
            </a:xfrm>
            <a:prstGeom prst="round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rPr>
                <a:t>Property set</a:t>
              </a:r>
              <a:br>
                <a:rPr lang="en-GB" sz="1600" dirty="0" smtClean="0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rPr>
              </a:b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rot="10800000">
              <a:off x="4929191" y="4000504"/>
              <a:ext cx="1643074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4143372" y="2857496"/>
            <a:ext cx="4705384" cy="500066"/>
            <a:chOff x="4143372" y="2857496"/>
            <a:chExt cx="4705384" cy="500066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6991368" y="2857496"/>
              <a:ext cx="1857388" cy="428628"/>
            </a:xfrm>
            <a:prstGeom prst="round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rPr>
                <a:t>Property set</a:t>
              </a:r>
              <a:br>
                <a:rPr lang="en-GB" sz="1600" dirty="0" smtClean="0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rPr>
              </a:b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rot="10800000">
              <a:off x="4143372" y="3071810"/>
              <a:ext cx="3429024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rot="10800000">
              <a:off x="4143372" y="3143248"/>
              <a:ext cx="2571768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Rounded Rectangle 13"/>
            <p:cNvSpPr/>
            <p:nvPr/>
          </p:nvSpPr>
          <p:spPr bwMode="auto">
            <a:xfrm>
              <a:off x="6848492" y="2928934"/>
              <a:ext cx="1857388" cy="428628"/>
            </a:xfrm>
            <a:prstGeom prst="round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rPr>
                <a:t>Property set</a:t>
              </a:r>
              <a:br>
                <a:rPr lang="en-GB" sz="1600" dirty="0" smtClean="0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rPr>
              </a:b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572264" y="4643446"/>
            <a:ext cx="2286016" cy="1285884"/>
            <a:chOff x="6572264" y="4643446"/>
            <a:chExt cx="2286016" cy="1285884"/>
          </a:xfrm>
        </p:grpSpPr>
        <p:grpSp>
          <p:nvGrpSpPr>
            <p:cNvPr id="43" name="Group 42"/>
            <p:cNvGrpSpPr/>
            <p:nvPr/>
          </p:nvGrpSpPr>
          <p:grpSpPr>
            <a:xfrm>
              <a:off x="6572264" y="4643446"/>
              <a:ext cx="2286016" cy="1285884"/>
              <a:chOff x="6572264" y="4643446"/>
              <a:chExt cx="2286016" cy="1285884"/>
            </a:xfrm>
          </p:grpSpPr>
          <p:sp>
            <p:nvSpPr>
              <p:cNvPr id="17" name="Rounded Rectangle 16"/>
              <p:cNvSpPr/>
              <p:nvPr/>
            </p:nvSpPr>
            <p:spPr bwMode="auto">
              <a:xfrm>
                <a:off x="7000892" y="4643446"/>
                <a:ext cx="1857388" cy="1143008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1600" dirty="0" smtClean="0">
                    <a:solidFill>
                      <a:schemeClr val="tx1"/>
                    </a:solidFill>
                    <a:latin typeface="Verdana" pitchFamily="34" charset="0"/>
                    <a:ea typeface="ＭＳ Ｐゴシック" pitchFamily="-80" charset="-128"/>
                  </a:rPr>
                  <a:t>   Property set</a:t>
                </a:r>
                <a:br>
                  <a:rPr lang="en-GB" sz="1600" dirty="0" smtClean="0">
                    <a:solidFill>
                      <a:schemeClr val="tx1"/>
                    </a:solidFill>
                    <a:latin typeface="Verdana" pitchFamily="34" charset="0"/>
                    <a:ea typeface="ＭＳ Ｐゴシック" pitchFamily="-80" charset="-128"/>
                  </a:rPr>
                </a:b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  <a:ea typeface="ＭＳ Ｐゴシック" pitchFamily="-80" charset="-128"/>
                  </a:rPr>
                  <a:t>   </a:t>
                </a:r>
                <a:r>
                  <a:rPr kumimoji="0" lang="en-GB" sz="1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  <a:ea typeface="ＭＳ Ｐゴシック" pitchFamily="-80" charset="-128"/>
                  </a:rPr>
                  <a:t>eg</a:t>
                </a:r>
                <a:r>
                  <a:rPr lang="en-GB" sz="1200" dirty="0" smtClean="0">
                    <a:solidFill>
                      <a:schemeClr val="tx1"/>
                    </a:solidFill>
                    <a:latin typeface="Verdana" pitchFamily="34" charset="0"/>
                    <a:ea typeface="ＭＳ Ｐゴシック" pitchFamily="-80" charset="-128"/>
                  </a:rPr>
                  <a:t>. </a:t>
                </a:r>
                <a:br>
                  <a:rPr lang="en-GB" sz="1200" dirty="0" smtClean="0">
                    <a:solidFill>
                      <a:schemeClr val="tx1"/>
                    </a:solidFill>
                    <a:latin typeface="Verdana" pitchFamily="34" charset="0"/>
                    <a:ea typeface="ＭＳ Ｐゴシック" pitchFamily="-80" charset="-128"/>
                  </a:rPr>
                </a:br>
                <a:r>
                  <a:rPr lang="en-GB" sz="1200" dirty="0" smtClean="0">
                    <a:solidFill>
                      <a:schemeClr val="tx1"/>
                    </a:solidFill>
                    <a:latin typeface="Verdana" pitchFamily="34" charset="0"/>
                    <a:ea typeface="ＭＳ Ｐゴシック" pitchFamily="-80" charset="-128"/>
                  </a:rPr>
                  <a:t>    Fire rating</a:t>
                </a:r>
                <a:br>
                  <a:rPr lang="en-GB" sz="1200" dirty="0" smtClean="0">
                    <a:solidFill>
                      <a:schemeClr val="tx1"/>
                    </a:solidFill>
                    <a:latin typeface="Verdana" pitchFamily="34" charset="0"/>
                    <a:ea typeface="ＭＳ Ｐゴシック" pitchFamily="-80" charset="-128"/>
                  </a:rPr>
                </a:b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  <a:ea typeface="ＭＳ Ｐゴシック" pitchFamily="-80" charset="-128"/>
                  </a:rPr>
                  <a:t>    Acoustic rating</a:t>
                </a:r>
                <a:endPara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pitchFamily="-80" charset="-128"/>
                </a:endParaRP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 bwMode="auto">
              <a:xfrm rot="10800000">
                <a:off x="6572264" y="5214950"/>
                <a:ext cx="428628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5" name="Straight Arrow Connector 34"/>
              <p:cNvCxnSpPr/>
              <p:nvPr/>
            </p:nvCxnSpPr>
            <p:spPr bwMode="auto">
              <a:xfrm rot="10800000">
                <a:off x="6572265" y="5367350"/>
                <a:ext cx="214314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3" name="Rounded Rectangle 12"/>
              <p:cNvSpPr/>
              <p:nvPr/>
            </p:nvSpPr>
            <p:spPr bwMode="auto">
              <a:xfrm>
                <a:off x="6848492" y="4786322"/>
                <a:ext cx="1857388" cy="1143008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1600" dirty="0" smtClean="0">
                    <a:solidFill>
                      <a:schemeClr val="tx1"/>
                    </a:solidFill>
                    <a:latin typeface="Verdana" pitchFamily="34" charset="0"/>
                    <a:ea typeface="ＭＳ Ｐゴシック" pitchFamily="-80" charset="-128"/>
                  </a:rPr>
                  <a:t>   Property set</a:t>
                </a:r>
                <a:br>
                  <a:rPr lang="en-GB" sz="1600" dirty="0" smtClean="0">
                    <a:solidFill>
                      <a:schemeClr val="tx1"/>
                    </a:solidFill>
                    <a:latin typeface="Verdana" pitchFamily="34" charset="0"/>
                    <a:ea typeface="ＭＳ Ｐゴシック" pitchFamily="-80" charset="-128"/>
                  </a:rPr>
                </a:b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  <a:ea typeface="ＭＳ Ｐゴシック" pitchFamily="-80" charset="-128"/>
                  </a:rPr>
                  <a:t>   </a:t>
                </a:r>
                <a:r>
                  <a:rPr kumimoji="0" lang="en-GB" sz="1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  <a:ea typeface="ＭＳ Ｐゴシック" pitchFamily="-80" charset="-128"/>
                  </a:rPr>
                  <a:t>eg</a:t>
                </a:r>
                <a:r>
                  <a:rPr lang="en-GB" sz="1200" dirty="0" smtClean="0">
                    <a:solidFill>
                      <a:schemeClr val="tx1"/>
                    </a:solidFill>
                    <a:latin typeface="Verdana" pitchFamily="34" charset="0"/>
                    <a:ea typeface="ＭＳ Ｐゴシック" pitchFamily="-80" charset="-128"/>
                  </a:rPr>
                  <a:t>. </a:t>
                </a:r>
                <a:br>
                  <a:rPr lang="en-GB" sz="1200" dirty="0" smtClean="0">
                    <a:solidFill>
                      <a:schemeClr val="tx1"/>
                    </a:solidFill>
                    <a:latin typeface="Verdana" pitchFamily="34" charset="0"/>
                    <a:ea typeface="ＭＳ Ｐゴシック" pitchFamily="-80" charset="-128"/>
                  </a:rPr>
                </a:br>
                <a:r>
                  <a:rPr lang="en-GB" sz="1200" dirty="0" smtClean="0">
                    <a:solidFill>
                      <a:schemeClr val="tx1"/>
                    </a:solidFill>
                    <a:latin typeface="Verdana" pitchFamily="34" charset="0"/>
                    <a:ea typeface="ＭＳ Ｐゴシック" pitchFamily="-80" charset="-128"/>
                  </a:rPr>
                  <a:t>    Fire rating</a:t>
                </a:r>
                <a:br>
                  <a:rPr lang="en-GB" sz="1200" dirty="0" smtClean="0">
                    <a:solidFill>
                      <a:schemeClr val="tx1"/>
                    </a:solidFill>
                    <a:latin typeface="Verdana" pitchFamily="34" charset="0"/>
                    <a:ea typeface="ＭＳ Ｐゴシック" pitchFamily="-80" charset="-128"/>
                  </a:rPr>
                </a:b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  <a:ea typeface="ＭＳ Ｐゴシック" pitchFamily="-80" charset="-128"/>
                  </a:rPr>
                  <a:t>    Acoustic rating</a:t>
                </a:r>
                <a:endPara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pitchFamily="-80" charset="-128"/>
                </a:endParaRPr>
              </a:p>
            </p:txBody>
          </p:sp>
        </p:grpSp>
        <p:cxnSp>
          <p:nvCxnSpPr>
            <p:cNvPr id="47" name="Straight Arrow Connector 46"/>
            <p:cNvCxnSpPr/>
            <p:nvPr/>
          </p:nvCxnSpPr>
          <p:spPr bwMode="auto">
            <a:xfrm rot="10800000">
              <a:off x="6572264" y="5214950"/>
              <a:ext cx="214314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6" name="Group 65"/>
          <p:cNvGrpSpPr/>
          <p:nvPr/>
        </p:nvGrpSpPr>
        <p:grpSpPr>
          <a:xfrm>
            <a:off x="714348" y="4500570"/>
            <a:ext cx="3786214" cy="1428760"/>
            <a:chOff x="714348" y="4500570"/>
            <a:chExt cx="3786214" cy="1428760"/>
          </a:xfrm>
        </p:grpSpPr>
        <p:sp>
          <p:nvSpPr>
            <p:cNvPr id="48" name="Rounded Rectangle 47"/>
            <p:cNvSpPr/>
            <p:nvPr/>
          </p:nvSpPr>
          <p:spPr bwMode="auto">
            <a:xfrm>
              <a:off x="714348" y="5286388"/>
              <a:ext cx="1000132" cy="642942"/>
            </a:xfrm>
            <a:prstGeom prst="roundRect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rPr>
                <a:t>Cost</a:t>
              </a: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  <p:sp>
          <p:nvSpPr>
            <p:cNvPr id="49" name="Rounded Rectangle 48"/>
            <p:cNvSpPr/>
            <p:nvPr/>
          </p:nvSpPr>
          <p:spPr bwMode="auto">
            <a:xfrm>
              <a:off x="2643174" y="5286388"/>
              <a:ext cx="1000132" cy="642942"/>
            </a:xfrm>
            <a:prstGeom prst="roundRect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rPr>
                <a:t>Relation</a:t>
              </a: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 bwMode="auto">
            <a:xfrm>
              <a:off x="3786182" y="5715016"/>
              <a:ext cx="71438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8" name="Rounded Rectangle 57"/>
            <p:cNvSpPr/>
            <p:nvPr/>
          </p:nvSpPr>
          <p:spPr bwMode="auto">
            <a:xfrm>
              <a:off x="714348" y="4500570"/>
              <a:ext cx="1000132" cy="642942"/>
            </a:xfrm>
            <a:prstGeom prst="roundRect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rPr>
                <a:t>Building</a:t>
              </a: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1785918" y="5715016"/>
              <a:ext cx="71438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>
              <a:off x="1857356" y="5000636"/>
              <a:ext cx="642942" cy="3587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Principles</a:t>
            </a:r>
            <a:endParaRPr lang="en-GB" dirty="0"/>
          </a:p>
        </p:txBody>
      </p:sp>
      <p:pic>
        <p:nvPicPr>
          <p:cNvPr id="46082" name="Picture 2" descr="C:\Documents and Settings\jak\Local Settings\Temporary Internet Files\Content.IE5\0AR2IZ2S\MPj043925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71625"/>
            <a:ext cx="1828768" cy="1828768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 bwMode="auto">
          <a:xfrm>
            <a:off x="2571736" y="2285992"/>
            <a:ext cx="1857388" cy="1143008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rPr>
              <a:t>Information Delivery Manual (</a:t>
            </a:r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rPr>
              <a:t>IDM)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pic>
        <p:nvPicPr>
          <p:cNvPr id="46084" name="Picture 4" descr="C:\Documents and Settings\jak\Local Settings\Temporary Internet Files\Content.IE5\AFNOVO29\MPj043934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571612"/>
            <a:ext cx="1971644" cy="1971644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 bwMode="auto">
          <a:xfrm>
            <a:off x="2571736" y="3571876"/>
            <a:ext cx="1857388" cy="1143008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rPr>
              <a:t>Model View Definition (MVD)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71736" y="4857760"/>
            <a:ext cx="1857388" cy="1143008"/>
          </a:xfrm>
          <a:prstGeom prst="roundRect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rPr>
              <a:t>Industry Foundation Classes (IFC)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572000" y="3571876"/>
            <a:ext cx="1857388" cy="1143008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rPr>
              <a:t>Software development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543380" y="2285992"/>
            <a:ext cx="1857388" cy="1143008"/>
          </a:xfrm>
          <a:prstGeom prst="roundRect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rPr>
              <a:t>Certification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338240" y="142852"/>
            <a:ext cx="1857388" cy="1143008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rPr>
              <a:t>Information Delivery Manual (</a:t>
            </a:r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rPr>
              <a:t>IDM)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643570" y="2733670"/>
            <a:ext cx="1857388" cy="1143008"/>
          </a:xfrm>
          <a:prstGeom prst="roundRect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rPr>
              <a:t>Certification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490905" y="142852"/>
            <a:ext cx="1857388" cy="1143008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rPr>
              <a:t>Information Delivery Manual (</a:t>
            </a:r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rPr>
              <a:t>IDM)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643570" y="142852"/>
            <a:ext cx="1857388" cy="1143008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rPr>
              <a:t>Information Delivery Manual (</a:t>
            </a:r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rPr>
              <a:t>IDM)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286116" y="4214818"/>
            <a:ext cx="2190765" cy="214314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sz="1600" dirty="0" smtClean="0">
              <a:solidFill>
                <a:schemeClr val="tx1"/>
              </a:solidFill>
              <a:latin typeface="Verdana" pitchFamily="34" charset="0"/>
              <a:ea typeface="ＭＳ Ｐゴシック" pitchFamily="-80" charset="-128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sz="1600" dirty="0">
              <a:latin typeface="Verdana" pitchFamily="34" charset="0"/>
              <a:ea typeface="ＭＳ Ｐゴシック" pitchFamily="-80" charset="-128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rPr>
              <a:t>Industry Foundation Classes (IFC)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3500430" y="2733670"/>
            <a:ext cx="1857388" cy="1143008"/>
          </a:xfrm>
          <a:prstGeom prst="roundRect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rPr>
              <a:t>Certification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1357290" y="2733670"/>
            <a:ext cx="1857388" cy="1143008"/>
          </a:xfrm>
          <a:prstGeom prst="roundRect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rPr>
              <a:t>Certification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1357290" y="1447786"/>
            <a:ext cx="3357586" cy="3910040"/>
            <a:chOff x="1357290" y="1447786"/>
            <a:chExt cx="3357586" cy="3910040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1357290" y="1447786"/>
              <a:ext cx="1857388" cy="1143008"/>
            </a:xfrm>
            <a:prstGeom prst="roundRect">
              <a:avLst/>
            </a:prstGeom>
            <a:solidFill>
              <a:srgbClr val="92D050"/>
            </a:solidFill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rPr>
                <a:t>Model View Definition (MVD)</a:t>
              </a: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4429124" y="4429132"/>
              <a:ext cx="285752" cy="285752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3428992" y="5072074"/>
              <a:ext cx="285752" cy="285752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3571868" y="4714884"/>
              <a:ext cx="285752" cy="285752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  <p:cxnSp>
          <p:nvCxnSpPr>
            <p:cNvPr id="42" name="Straight Connector 41"/>
            <p:cNvCxnSpPr>
              <a:stCxn id="39" idx="1"/>
              <a:endCxn id="10" idx="2"/>
            </p:cNvCxnSpPr>
            <p:nvPr/>
          </p:nvCxnSpPr>
          <p:spPr bwMode="auto">
            <a:xfrm rot="16200000" flipV="1">
              <a:off x="1866882" y="3009897"/>
              <a:ext cx="2165937" cy="13277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>
              <a:stCxn id="38" idx="1"/>
              <a:endCxn id="10" idx="2"/>
            </p:cNvCxnSpPr>
            <p:nvPr/>
          </p:nvCxnSpPr>
          <p:spPr bwMode="auto">
            <a:xfrm rot="16200000" flipV="1">
              <a:off x="1616849" y="3259930"/>
              <a:ext cx="2523127" cy="11848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32" idx="1"/>
              <a:endCxn id="10" idx="2"/>
            </p:cNvCxnSpPr>
            <p:nvPr/>
          </p:nvCxnSpPr>
          <p:spPr bwMode="auto">
            <a:xfrm rot="16200000" flipV="1">
              <a:off x="2438386" y="2438393"/>
              <a:ext cx="1880185" cy="21849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8" name="Group 77"/>
          <p:cNvGrpSpPr/>
          <p:nvPr/>
        </p:nvGrpSpPr>
        <p:grpSpPr>
          <a:xfrm>
            <a:off x="3643306" y="1447786"/>
            <a:ext cx="3857652" cy="3767164"/>
            <a:chOff x="3643306" y="1447786"/>
            <a:chExt cx="3857652" cy="3767164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5643570" y="1447786"/>
              <a:ext cx="1857388" cy="1143008"/>
            </a:xfrm>
            <a:prstGeom prst="roundRect">
              <a:avLst/>
            </a:prstGeom>
            <a:solidFill>
              <a:srgbClr val="92D050"/>
            </a:solidFill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rPr>
                <a:t>Model View Definition (MVD)</a:t>
              </a: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3643306" y="4929198"/>
              <a:ext cx="285752" cy="285752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4214810" y="4643446"/>
              <a:ext cx="285752" cy="285752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5000628" y="4643446"/>
              <a:ext cx="285752" cy="285752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  <p:cxnSp>
          <p:nvCxnSpPr>
            <p:cNvPr id="46" name="Straight Connector 45"/>
            <p:cNvCxnSpPr>
              <a:stCxn id="30" idx="7"/>
              <a:endCxn id="26" idx="2"/>
            </p:cNvCxnSpPr>
            <p:nvPr/>
          </p:nvCxnSpPr>
          <p:spPr bwMode="auto">
            <a:xfrm rot="5400000" flipH="1" flipV="1">
              <a:off x="4039612" y="2438394"/>
              <a:ext cx="2380251" cy="268505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31" idx="7"/>
              <a:endCxn id="26" idx="2"/>
            </p:cNvCxnSpPr>
            <p:nvPr/>
          </p:nvCxnSpPr>
          <p:spPr bwMode="auto">
            <a:xfrm rot="5400000" flipH="1" flipV="1">
              <a:off x="4468240" y="2581270"/>
              <a:ext cx="2094499" cy="211354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>
              <a:stCxn id="33" idx="7"/>
              <a:endCxn id="26" idx="2"/>
            </p:cNvCxnSpPr>
            <p:nvPr/>
          </p:nvCxnSpPr>
          <p:spPr bwMode="auto">
            <a:xfrm rot="5400000" flipH="1" flipV="1">
              <a:off x="4861149" y="2974179"/>
              <a:ext cx="2094499" cy="13277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6" name="Group 75"/>
          <p:cNvGrpSpPr/>
          <p:nvPr/>
        </p:nvGrpSpPr>
        <p:grpSpPr>
          <a:xfrm>
            <a:off x="3500430" y="1447786"/>
            <a:ext cx="1857388" cy="3910040"/>
            <a:chOff x="3500430" y="1447786"/>
            <a:chExt cx="1857388" cy="3910040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3500430" y="1447786"/>
              <a:ext cx="1857388" cy="1143008"/>
            </a:xfrm>
            <a:prstGeom prst="roundRect">
              <a:avLst/>
            </a:prstGeom>
            <a:solidFill>
              <a:srgbClr val="92D050"/>
            </a:solidFill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</a:rPr>
                <a:t>Model View Definition (MVD)</a:t>
              </a: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4643438" y="4929198"/>
              <a:ext cx="285752" cy="285752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5000628" y="5072074"/>
              <a:ext cx="285752" cy="285752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4071934" y="4786322"/>
              <a:ext cx="285752" cy="285752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3857620" y="4429132"/>
              <a:ext cx="285752" cy="285752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  <p:cxnSp>
          <p:nvCxnSpPr>
            <p:cNvPr id="44" name="Straight Connector 43"/>
            <p:cNvCxnSpPr>
              <a:endCxn id="25" idx="2"/>
            </p:cNvCxnSpPr>
            <p:nvPr/>
          </p:nvCxnSpPr>
          <p:spPr bwMode="auto">
            <a:xfrm rot="5400000" flipH="1" flipV="1">
              <a:off x="3284242" y="3307048"/>
              <a:ext cx="1861136" cy="4286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>
              <a:stCxn id="34" idx="0"/>
              <a:endCxn id="25" idx="2"/>
            </p:cNvCxnSpPr>
            <p:nvPr/>
          </p:nvCxnSpPr>
          <p:spPr bwMode="auto">
            <a:xfrm rot="16200000" flipV="1">
              <a:off x="3438517" y="3581401"/>
              <a:ext cx="2338404" cy="3571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>
              <a:stCxn id="36" idx="0"/>
              <a:endCxn id="25" idx="2"/>
            </p:cNvCxnSpPr>
            <p:nvPr/>
          </p:nvCxnSpPr>
          <p:spPr bwMode="auto">
            <a:xfrm rot="5400000" flipH="1" flipV="1">
              <a:off x="3224203" y="3581401"/>
              <a:ext cx="2195528" cy="2143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>
              <a:stCxn id="35" idx="1"/>
            </p:cNvCxnSpPr>
            <p:nvPr/>
          </p:nvCxnSpPr>
          <p:spPr bwMode="auto">
            <a:xfrm rot="16200000" flipV="1">
              <a:off x="3500431" y="3571876"/>
              <a:ext cx="2470739" cy="6133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Principles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565650"/>
          </a:xfrm>
        </p:spPr>
        <p:txBody>
          <a:bodyPr/>
          <a:lstStyle/>
          <a:p>
            <a:pPr marL="188913" lvl="1" indent="-188913">
              <a:buFontTx/>
              <a:buChar char="•"/>
            </a:pPr>
            <a:r>
              <a:rPr lang="en-GB" dirty="0" smtClean="0"/>
              <a:t>Information Delivery Manuals (IDM) </a:t>
            </a:r>
            <a:r>
              <a:rPr lang="en-GB" dirty="0" smtClean="0">
                <a:hlinkClick r:id="rId2"/>
              </a:rPr>
              <a:t>http://idm.buildingsmart.no/confluence/display/IDM/Home</a:t>
            </a:r>
            <a:endParaRPr lang="en-GB" dirty="0" smtClean="0"/>
          </a:p>
          <a:p>
            <a:pPr marL="188913" lvl="1" indent="-188913">
              <a:buFontTx/>
              <a:buChar char="•"/>
            </a:pPr>
            <a:endParaRPr lang="en-GB" dirty="0" smtClean="0"/>
          </a:p>
          <a:p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285992"/>
            <a:ext cx="550797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000241"/>
            <a:ext cx="5709302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Principles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565650"/>
          </a:xfrm>
        </p:spPr>
        <p:txBody>
          <a:bodyPr/>
          <a:lstStyle/>
          <a:p>
            <a:pPr marL="188913" lvl="1" indent="-188913">
              <a:buFontTx/>
              <a:buChar char="•"/>
            </a:pPr>
            <a:r>
              <a:rPr lang="en-GB" dirty="0" smtClean="0"/>
              <a:t>Model View Definitions (MVD) </a:t>
            </a:r>
            <a:br>
              <a:rPr lang="en-GB" dirty="0" smtClean="0"/>
            </a:br>
            <a:r>
              <a:rPr lang="en-GB" dirty="0" smtClean="0">
                <a:hlinkClick r:id="rId3"/>
              </a:rPr>
              <a:t>http://www.blis-project.org/IAI-MVD/</a:t>
            </a:r>
            <a:endParaRPr lang="en-GB" dirty="0" smtClean="0"/>
          </a:p>
          <a:p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Principles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565650"/>
          </a:xfrm>
        </p:spPr>
        <p:txBody>
          <a:bodyPr/>
          <a:lstStyle/>
          <a:p>
            <a:r>
              <a:rPr lang="en-GB" dirty="0" smtClean="0"/>
              <a:t>Software Certification</a:t>
            </a:r>
            <a:br>
              <a:rPr lang="en-GB" dirty="0" smtClean="0"/>
            </a:br>
            <a:r>
              <a:rPr lang="en-GB" dirty="0" smtClean="0">
                <a:hlinkClick r:id="rId2"/>
              </a:rPr>
              <a:t>http://www.iai.hm.edu/how-to-implement-ifc/certification</a:t>
            </a:r>
            <a:endParaRPr lang="en-GB" dirty="0" smtClean="0"/>
          </a:p>
          <a:p>
            <a:pPr marL="188913" lvl="1" indent="-188913">
              <a:buFontTx/>
              <a:buChar char="•"/>
            </a:pPr>
            <a:endParaRPr lang="en-GB" dirty="0" smtClean="0"/>
          </a:p>
          <a:p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54274" name="Picture 2" descr="02-02icon-brep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714620"/>
            <a:ext cx="1114425" cy="1114425"/>
          </a:xfrm>
          <a:prstGeom prst="rect">
            <a:avLst/>
          </a:prstGeom>
          <a:noFill/>
        </p:spPr>
      </p:pic>
      <p:pic>
        <p:nvPicPr>
          <p:cNvPr id="54276" name="Picture 4" descr="04-03icon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2714620"/>
            <a:ext cx="1114425" cy="1114425"/>
          </a:xfrm>
          <a:prstGeom prst="rect">
            <a:avLst/>
          </a:prstGeom>
          <a:noFill/>
        </p:spPr>
      </p:pic>
      <p:pic>
        <p:nvPicPr>
          <p:cNvPr id="54278" name="Picture 6" descr="10-02icon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1934" y="2714620"/>
            <a:ext cx="1114425" cy="111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13:00 – 13:30	The Problem</a:t>
            </a:r>
          </a:p>
          <a:p>
            <a:endParaRPr lang="en-GB" dirty="0" smtClean="0"/>
          </a:p>
          <a:p>
            <a:r>
              <a:rPr lang="en-GB" dirty="0" smtClean="0"/>
              <a:t>13:30 – 13:40	Break</a:t>
            </a:r>
          </a:p>
          <a:p>
            <a:endParaRPr lang="en-GB" dirty="0" smtClean="0"/>
          </a:p>
          <a:p>
            <a:r>
              <a:rPr lang="en-GB" dirty="0" smtClean="0"/>
              <a:t>13:40 – 14:20	The Principles</a:t>
            </a:r>
          </a:p>
          <a:p>
            <a:endParaRPr lang="en-GB" dirty="0" smtClean="0"/>
          </a:p>
          <a:p>
            <a:r>
              <a:rPr lang="en-GB" dirty="0" smtClean="0"/>
              <a:t>14:20 - 14:30	Break</a:t>
            </a:r>
          </a:p>
          <a:p>
            <a:endParaRPr lang="en-GB" dirty="0" smtClean="0"/>
          </a:p>
          <a:p>
            <a:r>
              <a:rPr lang="en-GB" dirty="0" smtClean="0"/>
              <a:t>14:30 – 15:00	Samples</a:t>
            </a:r>
          </a:p>
          <a:p>
            <a:endParaRPr lang="en-GB" dirty="0" smtClean="0"/>
          </a:p>
          <a:p>
            <a:r>
              <a:rPr lang="en-GB" dirty="0" smtClean="0"/>
              <a:t>15:00 - 	Exercise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Principles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565650"/>
          </a:xfrm>
        </p:spPr>
        <p:txBody>
          <a:bodyPr/>
          <a:lstStyle/>
          <a:p>
            <a:pPr marL="188913" lvl="1" indent="-188913">
              <a:buFontTx/>
              <a:buChar char="•"/>
            </a:pPr>
            <a:r>
              <a:rPr lang="en-GB" dirty="0" smtClean="0"/>
              <a:t>International Framework for Dictionaries (IFD) </a:t>
            </a:r>
            <a:br>
              <a:rPr lang="en-GB" dirty="0" smtClean="0"/>
            </a:br>
            <a:r>
              <a:rPr lang="en-GB" dirty="0" smtClean="0">
                <a:hlinkClick r:id="rId2"/>
              </a:rPr>
              <a:t>http://www.ifd-library.org/index.php/Main_Page</a:t>
            </a:r>
            <a:endParaRPr lang="en-GB" dirty="0" smtClean="0"/>
          </a:p>
          <a:p>
            <a:pPr marL="188913" lvl="1" indent="-188913">
              <a:buFontTx/>
              <a:buChar char="•"/>
            </a:pPr>
            <a:endParaRPr lang="en-GB" dirty="0" smtClean="0"/>
          </a:p>
          <a:p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53250" name="Picture 2" descr="Ifd will capture what a dictionary normally don't.">
            <a:hlinkClick r:id="rId3" tooltip="Ifd will capture what a dictionary normally don't.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285992"/>
            <a:ext cx="5263847" cy="1428760"/>
          </a:xfrm>
          <a:prstGeom prst="rect">
            <a:avLst/>
          </a:prstGeom>
          <a:noFill/>
        </p:spPr>
      </p:pic>
      <p:pic>
        <p:nvPicPr>
          <p:cNvPr id="53252" name="Picture 4" descr="A concept in Ifd is defined not only by its names and descriptions but also with it's relationship to other concepts.">
            <a:hlinkClick r:id="rId5" tooltip="A concept in Ifd is defined not only by its names and descriptions but also with it's relationship to other concepts.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3857628"/>
            <a:ext cx="4919067" cy="277654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28662" y="5929330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GUID: 3vHRQ8oT0Hsm00051Mm008 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Principles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Links</a:t>
            </a:r>
          </a:p>
          <a:p>
            <a:pPr lvl="1"/>
            <a:r>
              <a:rPr lang="en-GB" dirty="0" smtClean="0"/>
              <a:t>Information Delivery Manuals (IDM) </a:t>
            </a:r>
            <a:r>
              <a:rPr lang="en-GB" dirty="0" smtClean="0">
                <a:hlinkClick r:id="rId2"/>
              </a:rPr>
              <a:t>http://idm.buildingsmart.no/confluence/display/IDM/Home</a:t>
            </a:r>
            <a:endParaRPr lang="en-GB" dirty="0" smtClean="0"/>
          </a:p>
          <a:p>
            <a:pPr lvl="1"/>
            <a:r>
              <a:rPr lang="en-GB" dirty="0" smtClean="0"/>
              <a:t>Model View Definitions (MVD) </a:t>
            </a:r>
            <a:br>
              <a:rPr lang="en-GB" dirty="0" smtClean="0"/>
            </a:br>
            <a:r>
              <a:rPr lang="en-GB" dirty="0" smtClean="0">
                <a:hlinkClick r:id="rId3"/>
              </a:rPr>
              <a:t>http://www.blis-project.org/IAI-MVD/</a:t>
            </a:r>
            <a:endParaRPr lang="en-GB" dirty="0" smtClean="0"/>
          </a:p>
          <a:p>
            <a:pPr lvl="1"/>
            <a:r>
              <a:rPr lang="en-GB" dirty="0" smtClean="0"/>
              <a:t>Industry Foundation Classes (IFC)</a:t>
            </a:r>
            <a:br>
              <a:rPr lang="en-GB" dirty="0" smtClean="0"/>
            </a:br>
            <a:r>
              <a:rPr lang="en-GB" dirty="0" smtClean="0">
                <a:hlinkClick r:id="rId4"/>
              </a:rPr>
              <a:t>http://www.iai-tech.org/products/ifc_specification/ifc-releases</a:t>
            </a:r>
            <a:endParaRPr lang="en-GB" dirty="0" smtClean="0"/>
          </a:p>
          <a:p>
            <a:pPr lvl="1"/>
            <a:r>
              <a:rPr lang="en-GB" dirty="0" smtClean="0"/>
              <a:t>International Framework for Dictionaries (IFD) </a:t>
            </a:r>
            <a:br>
              <a:rPr lang="en-GB" dirty="0" smtClean="0"/>
            </a:br>
            <a:r>
              <a:rPr lang="en-GB" dirty="0" smtClean="0">
                <a:hlinkClick r:id="rId5"/>
              </a:rPr>
              <a:t>http://www.ifd-library.org/index.php/Main_Page</a:t>
            </a:r>
            <a:endParaRPr lang="en-GB" dirty="0" smtClean="0"/>
          </a:p>
          <a:p>
            <a:pPr lvl="1"/>
            <a:r>
              <a:rPr lang="en-GB" dirty="0" smtClean="0"/>
              <a:t>Software Certification</a:t>
            </a:r>
            <a:br>
              <a:rPr lang="en-GB" dirty="0" smtClean="0"/>
            </a:br>
            <a:r>
              <a:rPr lang="en-GB" dirty="0" smtClean="0">
                <a:hlinkClick r:id="rId6"/>
              </a:rPr>
              <a:t>http://www.iai.hm.edu/how-to-implement-ifc/certification</a:t>
            </a:r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a-DK" sz="11500" dirty="0" smtClean="0"/>
              <a:t>Break</a:t>
            </a:r>
            <a:endParaRPr lang="da-DK" sz="11500" dirty="0"/>
          </a:p>
        </p:txBody>
      </p:sp>
      <p:pic>
        <p:nvPicPr>
          <p:cNvPr id="1025" name="Picture 1" descr="http://www.dtu.dk/images/DTU_email_line_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9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Samples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 wall</a:t>
            </a:r>
          </a:p>
          <a:p>
            <a:pPr lvl="1"/>
            <a:r>
              <a:rPr lang="en-GB" dirty="0" smtClean="0"/>
              <a:t>CAD/BIM</a:t>
            </a:r>
          </a:p>
          <a:p>
            <a:pPr lvl="1"/>
            <a:r>
              <a:rPr lang="en-GB" dirty="0" smtClean="0"/>
              <a:t>Viewer</a:t>
            </a:r>
          </a:p>
          <a:p>
            <a:pPr lvl="1"/>
            <a:r>
              <a:rPr lang="en-GB" dirty="0" smtClean="0"/>
              <a:t>Excel</a:t>
            </a:r>
          </a:p>
          <a:p>
            <a:r>
              <a:rPr lang="en-GB" dirty="0" err="1" smtClean="0"/>
              <a:t>bips</a:t>
            </a:r>
            <a:r>
              <a:rPr lang="en-GB" dirty="0" smtClean="0"/>
              <a:t> Live BIM event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dirty="0" smtClean="0">
                <a:hlinkClick r:id="rId2"/>
              </a:rPr>
              <a:t>http://bipslivebim.wordpress.com/</a:t>
            </a:r>
            <a:endParaRPr lang="en-GB" dirty="0" smtClean="0"/>
          </a:p>
          <a:p>
            <a:r>
              <a:rPr lang="en-GB" dirty="0" err="1" smtClean="0"/>
              <a:t>Rambøll</a:t>
            </a:r>
            <a:r>
              <a:rPr lang="en-GB" dirty="0" smtClean="0"/>
              <a:t> Head Quarters</a:t>
            </a:r>
          </a:p>
          <a:p>
            <a:endParaRPr lang="da-D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71472" y="1714488"/>
            <a:ext cx="1857388" cy="10001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rPr>
              <a:t>User</a:t>
            </a: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857884" y="2857496"/>
            <a:ext cx="1857388" cy="1000132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rPr>
              <a:t>Extract data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643174" y="4000504"/>
            <a:ext cx="1857388" cy="1000132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rPr>
              <a:t>Modelling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714480" y="2857496"/>
            <a:ext cx="1857388" cy="1000132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rPr>
              <a:t>Software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929058" y="5143512"/>
            <a:ext cx="1857388" cy="1000132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rPr>
              <a:t>Export IFC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latin typeface="Verdana" pitchFamily="34" charset="0"/>
                <a:ea typeface="ＭＳ Ｐゴシック" pitchFamily="-80" charset="-128"/>
              </a:rPr>
              <a:t>(mapping to IFC)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929190" y="4000504"/>
            <a:ext cx="1857388" cy="1000132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rPr>
              <a:t>Import IFC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latin typeface="Verdana" pitchFamily="34" charset="0"/>
                <a:ea typeface="ＭＳ Ｐゴシック" pitchFamily="-80" charset="-128"/>
              </a:rPr>
              <a:t>(mapping from IFC)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715140" y="1643050"/>
            <a:ext cx="1857388" cy="1000132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rPr>
              <a:t>Receiving user’s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a-DK" sz="11500" dirty="0" smtClean="0"/>
              <a:t>Break</a:t>
            </a:r>
            <a:endParaRPr lang="da-DK" sz="11500" dirty="0"/>
          </a:p>
        </p:txBody>
      </p:sp>
      <p:pic>
        <p:nvPicPr>
          <p:cNvPr id="1025" name="Picture 1" descr="http://www.dtu.dk/images/DTU_email_line_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472" y="1571612"/>
          <a:ext cx="8001056" cy="4185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584"/>
                <a:gridCol w="7188472"/>
              </a:tblGrid>
              <a:tr h="785818">
                <a:tc>
                  <a:txBody>
                    <a:bodyPr/>
                    <a:lstStyle/>
                    <a:p>
                      <a:r>
                        <a:rPr lang="en-GB" sz="1400" b="0" noProof="0" dirty="0" smtClean="0">
                          <a:solidFill>
                            <a:schemeClr val="tx1"/>
                          </a:solidFill>
                        </a:rPr>
                        <a:t>#1</a:t>
                      </a:r>
                      <a:endParaRPr lang="en-GB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="0" noProof="0" dirty="0" smtClean="0">
                          <a:solidFill>
                            <a:schemeClr val="tx1"/>
                          </a:solidFill>
                        </a:rPr>
                        <a:t>Create some building elements in ADT or</a:t>
                      </a:r>
                      <a:r>
                        <a:rPr lang="en-GB" sz="1400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noProof="0" dirty="0" err="1" smtClean="0">
                          <a:solidFill>
                            <a:schemeClr val="tx1"/>
                          </a:solidFill>
                        </a:rPr>
                        <a:t>Revit</a:t>
                      </a:r>
                      <a:r>
                        <a:rPr lang="en-GB" sz="1400" b="0" noProof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="0" noProof="0" dirty="0" smtClean="0">
                          <a:solidFill>
                            <a:schemeClr val="tx1"/>
                          </a:solidFill>
                        </a:rPr>
                        <a:t>Export the elements to IFC.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400" b="0" noProof="0" dirty="0" smtClean="0">
                          <a:solidFill>
                            <a:schemeClr val="tx1"/>
                          </a:solidFill>
                        </a:rPr>
                        <a:t>Import the elements into Excel</a:t>
                      </a:r>
                      <a:r>
                        <a:rPr lang="en-GB" sz="1400" b="0" baseline="0" noProof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1400" b="0" baseline="0" noProof="0" dirty="0" err="1" smtClean="0">
                          <a:solidFill>
                            <a:schemeClr val="tx1"/>
                          </a:solidFill>
                        </a:rPr>
                        <a:t>Solibri</a:t>
                      </a:r>
                      <a:r>
                        <a:rPr lang="en-GB" sz="1400" b="0" baseline="0" noProof="0" dirty="0" smtClean="0">
                          <a:solidFill>
                            <a:schemeClr val="tx1"/>
                          </a:solidFill>
                        </a:rPr>
                        <a:t>, and </a:t>
                      </a:r>
                      <a:r>
                        <a:rPr lang="en-GB" sz="1400" b="0" baseline="0" noProof="0" dirty="0" err="1" smtClean="0">
                          <a:solidFill>
                            <a:schemeClr val="tx1"/>
                          </a:solidFill>
                        </a:rPr>
                        <a:t>Revit</a:t>
                      </a:r>
                      <a:r>
                        <a:rPr lang="en-GB" sz="1400" b="0" baseline="0" noProof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GB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EFE7"/>
                    </a:solidFill>
                  </a:tcPr>
                </a:tc>
              </a:tr>
              <a:tr h="565121">
                <a:tc>
                  <a:txBody>
                    <a:bodyPr/>
                    <a:lstStyle/>
                    <a:p>
                      <a:r>
                        <a:rPr lang="en-GB" sz="1400" noProof="0" smtClean="0"/>
                        <a:t>#2</a:t>
                      </a:r>
                      <a:endParaRPr lang="en-GB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Look into the</a:t>
                      </a:r>
                      <a:r>
                        <a:rPr lang="en-GB" sz="1400" baseline="0" noProof="0" dirty="0" smtClean="0"/>
                        <a:t> structure of IFC 2x3 TC1 specification. </a:t>
                      </a:r>
                    </a:p>
                    <a:p>
                      <a:r>
                        <a:rPr lang="en-GB" sz="1400" baseline="0" noProof="0" dirty="0" smtClean="0"/>
                        <a:t>Which structure is </a:t>
                      </a:r>
                      <a:r>
                        <a:rPr lang="en-GB" sz="1400" baseline="0" noProof="0" dirty="0" err="1" smtClean="0"/>
                        <a:t>IfcSpaces</a:t>
                      </a:r>
                      <a:r>
                        <a:rPr lang="en-GB" sz="1400" baseline="0" noProof="0" dirty="0" smtClean="0"/>
                        <a:t> a part of?</a:t>
                      </a:r>
                    </a:p>
                    <a:p>
                      <a:r>
                        <a:rPr lang="en-GB" sz="1400" baseline="0" noProof="0" dirty="0" smtClean="0"/>
                        <a:t>Which structure is </a:t>
                      </a:r>
                      <a:r>
                        <a:rPr lang="en-GB" sz="1400" baseline="0" noProof="0" dirty="0" err="1" smtClean="0"/>
                        <a:t>IfcBeam</a:t>
                      </a:r>
                      <a:r>
                        <a:rPr lang="en-GB" sz="1400" baseline="0" noProof="0" dirty="0" smtClean="0"/>
                        <a:t> a part of?</a:t>
                      </a:r>
                    </a:p>
                  </a:txBody>
                  <a:tcPr/>
                </a:tc>
              </a:tr>
              <a:tr h="565121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#3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Specify</a:t>
                      </a:r>
                      <a:r>
                        <a:rPr lang="en-GB" sz="1400" baseline="0" noProof="0" dirty="0" smtClean="0"/>
                        <a:t> four technical properties from four elements from the HVAC and electrical domains. Please include a reference to the property sets that they belongs to</a:t>
                      </a:r>
                    </a:p>
                  </a:txBody>
                  <a:tcPr/>
                </a:tc>
              </a:tr>
              <a:tr h="565121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#4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Specify the purpose</a:t>
                      </a:r>
                      <a:r>
                        <a:rPr lang="en-GB" sz="1400" baseline="0" noProof="0" dirty="0" smtClean="0"/>
                        <a:t> of:</a:t>
                      </a:r>
                    </a:p>
                    <a:p>
                      <a:r>
                        <a:rPr lang="en-GB" sz="1400" baseline="0" noProof="0" dirty="0" smtClean="0"/>
                        <a:t>Information Delivery Manuals (IDM)</a:t>
                      </a:r>
                    </a:p>
                    <a:p>
                      <a:r>
                        <a:rPr lang="en-GB" sz="1400" baseline="0" noProof="0" dirty="0" smtClean="0"/>
                        <a:t>Model View Definitions (MVD)</a:t>
                      </a:r>
                    </a:p>
                    <a:p>
                      <a:r>
                        <a:rPr lang="en-GB" sz="1400" baseline="0" noProof="0" dirty="0" smtClean="0"/>
                        <a:t>Industry Foundation Classes (IFC)</a:t>
                      </a:r>
                    </a:p>
                    <a:p>
                      <a:r>
                        <a:rPr lang="en-GB" sz="1400" baseline="0" noProof="0" dirty="0" smtClean="0"/>
                        <a:t>International Framework for Dictionaries (IFC)</a:t>
                      </a:r>
                    </a:p>
                    <a:p>
                      <a:r>
                        <a:rPr lang="en-GB" sz="1400" baseline="0" noProof="0" dirty="0" smtClean="0"/>
                        <a:t>Software Certification</a:t>
                      </a:r>
                      <a:endParaRPr lang="en-GB" sz="1400" noProof="0" dirty="0"/>
                    </a:p>
                  </a:txBody>
                  <a:tcPr/>
                </a:tc>
              </a:tr>
              <a:tr h="565121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#5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smtClean="0"/>
                        <a:t>If</a:t>
                      </a:r>
                      <a:r>
                        <a:rPr lang="en-GB" sz="1400" baseline="0" noProof="0" smtClean="0"/>
                        <a:t> </a:t>
                      </a:r>
                      <a:r>
                        <a:rPr lang="en-GB" sz="1400" baseline="0" noProof="0" dirty="0" smtClean="0"/>
                        <a:t>an error occurs during an IFC based information exchange, please s</a:t>
                      </a:r>
                      <a:r>
                        <a:rPr lang="en-GB" sz="1400" noProof="0" dirty="0" smtClean="0"/>
                        <a:t>pecify the reasons for why that could happen.</a:t>
                      </a:r>
                      <a:endParaRPr lang="en-GB" sz="1400" noProof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Install software from </a:t>
            </a:r>
            <a:r>
              <a:rPr lang="en-GB" dirty="0" err="1" smtClean="0"/>
              <a:t>Campusnet</a:t>
            </a:r>
            <a:r>
              <a:rPr lang="en-GB" dirty="0" smtClean="0"/>
              <a:t> under Interoperability</a:t>
            </a:r>
          </a:p>
          <a:p>
            <a:r>
              <a:rPr lang="en-GB" dirty="0" smtClean="0"/>
              <a:t>Path to license file licens-3/student.byg.dtu.dk</a:t>
            </a:r>
          </a:p>
          <a:p>
            <a:r>
              <a:rPr lang="en-GB" dirty="0" smtClean="0"/>
              <a:t>Use </a:t>
            </a:r>
            <a:r>
              <a:rPr lang="en-GB" dirty="0" err="1" smtClean="0"/>
              <a:t>Solibri</a:t>
            </a:r>
            <a:r>
              <a:rPr lang="en-GB" dirty="0" smtClean="0"/>
              <a:t> as a Viewer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Problem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Exchange of information</a:t>
            </a:r>
          </a:p>
        </p:txBody>
      </p:sp>
      <p:pic>
        <p:nvPicPr>
          <p:cNvPr id="4" name="Picture 1" descr="C:\Documents and Settings\jak\Local Settings\Temporary Internet Files\Content.IE5\0AR2IZ2S\j0433925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71678"/>
            <a:ext cx="3857646" cy="3857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Problem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From drafting to modelling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85992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Utzon Cen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357562"/>
            <a:ext cx="2571750" cy="2571751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 bwMode="auto">
          <a:xfrm>
            <a:off x="3857620" y="3500438"/>
            <a:ext cx="1000132" cy="8572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Problem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From individuals to teamwork</a:t>
            </a: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786190"/>
            <a:ext cx="2557368" cy="159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 descr="C:\Documents and Settings\jak\Local Settings\Temporary Internet Files\Content.IE5\OPDXLA2E\j043262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714620"/>
            <a:ext cx="1071564" cy="1071564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 bwMode="auto">
          <a:xfrm>
            <a:off x="3857620" y="3500438"/>
            <a:ext cx="1000132" cy="8572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Problem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From all-round knowledge to specialist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500166" y="2500306"/>
            <a:ext cx="1428760" cy="142876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7" name="Pie 6"/>
          <p:cNvSpPr/>
          <p:nvPr/>
        </p:nvSpPr>
        <p:spPr bwMode="auto">
          <a:xfrm>
            <a:off x="5786446" y="3071810"/>
            <a:ext cx="2000264" cy="1928826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8" name="Pie 7"/>
          <p:cNvSpPr/>
          <p:nvPr/>
        </p:nvSpPr>
        <p:spPr bwMode="auto">
          <a:xfrm>
            <a:off x="6072198" y="3071810"/>
            <a:ext cx="1857388" cy="1857388"/>
          </a:xfrm>
          <a:prstGeom prst="pie">
            <a:avLst>
              <a:gd name="adj1" fmla="val 16197816"/>
              <a:gd name="adj2" fmla="val 21599969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9" name="Pie 8"/>
          <p:cNvSpPr/>
          <p:nvPr/>
        </p:nvSpPr>
        <p:spPr bwMode="auto">
          <a:xfrm>
            <a:off x="6072198" y="3357562"/>
            <a:ext cx="1857388" cy="1857388"/>
          </a:xfrm>
          <a:prstGeom prst="pie">
            <a:avLst>
              <a:gd name="adj1" fmla="val 0"/>
              <a:gd name="adj2" fmla="val 5399995"/>
            </a:avLst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0" name="Pie 9"/>
          <p:cNvSpPr/>
          <p:nvPr/>
        </p:nvSpPr>
        <p:spPr bwMode="auto">
          <a:xfrm>
            <a:off x="5786446" y="3357562"/>
            <a:ext cx="2000264" cy="1881201"/>
          </a:xfrm>
          <a:prstGeom prst="pie">
            <a:avLst>
              <a:gd name="adj1" fmla="val 5399978"/>
              <a:gd name="adj2" fmla="val 10800027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4000496" y="3429000"/>
            <a:ext cx="1000132" cy="8572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Problem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From isolated tools to integrated tools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57430"/>
            <a:ext cx="1156888" cy="71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71876"/>
            <a:ext cx="1685914" cy="103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929198"/>
            <a:ext cx="1428760" cy="88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071810"/>
            <a:ext cx="2143116" cy="1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 bwMode="auto">
          <a:xfrm>
            <a:off x="4000496" y="3429000"/>
            <a:ext cx="1000132" cy="8572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Problem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From national view to international view</a:t>
            </a: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14554"/>
            <a:ext cx="2733299" cy="171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 bwMode="auto">
          <a:xfrm>
            <a:off x="4000496" y="3429000"/>
            <a:ext cx="1000132" cy="8572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857628"/>
            <a:ext cx="3369623" cy="210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Problem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Solutions</a:t>
            </a:r>
          </a:p>
          <a:p>
            <a:pPr lvl="1"/>
            <a:r>
              <a:rPr lang="en-GB" dirty="0" smtClean="0"/>
              <a:t>One vendor</a:t>
            </a:r>
          </a:p>
          <a:p>
            <a:pPr lvl="1"/>
            <a:r>
              <a:rPr lang="en-GB" dirty="0" smtClean="0"/>
              <a:t>Interfaces/several vendors</a:t>
            </a:r>
            <a:endParaRPr lang="en-GB" dirty="0"/>
          </a:p>
        </p:txBody>
      </p:sp>
      <p:pic>
        <p:nvPicPr>
          <p:cNvPr id="34819" name="Picture 3" descr="C:\Documents and Settings\jak\Local Settings\Temporary Internet Files\Content.IE5\0AR2IZ2S\MCj031949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071810"/>
            <a:ext cx="4286280" cy="2791672"/>
          </a:xfrm>
          <a:prstGeom prst="rect">
            <a:avLst/>
          </a:prstGeom>
          <a:noFill/>
        </p:spPr>
      </p:pic>
      <p:pic>
        <p:nvPicPr>
          <p:cNvPr id="34820" name="Picture 4" descr="C:\Documents and Settings\jak\Local Settings\Temporary Internet Files\Content.IE5\OPDXLA2E\MCj029730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857760"/>
            <a:ext cx="1079480" cy="1090903"/>
          </a:xfrm>
          <a:prstGeom prst="rect">
            <a:avLst/>
          </a:prstGeom>
          <a:noFill/>
        </p:spPr>
      </p:pic>
      <p:pic>
        <p:nvPicPr>
          <p:cNvPr id="34821" name="Picture 5" descr="C:\Documents and Settings\jak\Local Settings\Temporary Internet Files\Content.IE5\0AR2IZ2S\MCj0297287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785926"/>
            <a:ext cx="1132162" cy="1079480"/>
          </a:xfrm>
          <a:prstGeom prst="rect">
            <a:avLst/>
          </a:prstGeom>
          <a:noFill/>
        </p:spPr>
      </p:pic>
      <p:pic>
        <p:nvPicPr>
          <p:cNvPr id="34822" name="Picture 6" descr="C:\Documents and Settings\jak\Local Settings\Temporary Internet Files\Content.IE5\ZWDZ7I3M\MCj0297311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4214818"/>
            <a:ext cx="1097663" cy="1079480"/>
          </a:xfrm>
          <a:prstGeom prst="rect">
            <a:avLst/>
          </a:prstGeom>
          <a:noFill/>
        </p:spPr>
      </p:pic>
      <p:pic>
        <p:nvPicPr>
          <p:cNvPr id="34823" name="Picture 7" descr="C:\Documents and Settings\jak\Local Settings\Temporary Internet Files\Content.IE5\AFNOVO29\MCj0297285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3643314"/>
            <a:ext cx="1099739" cy="1079480"/>
          </a:xfrm>
          <a:prstGeom prst="rect">
            <a:avLst/>
          </a:prstGeom>
          <a:noFill/>
        </p:spPr>
      </p:pic>
      <p:pic>
        <p:nvPicPr>
          <p:cNvPr id="34824" name="Picture 8" descr="C:\Documents and Settings\jak\Local Settings\Temporary Internet Files\Content.IE5\OPDXLA2E\MCj0297295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3714752"/>
            <a:ext cx="1103928" cy="1084561"/>
          </a:xfrm>
          <a:prstGeom prst="rect">
            <a:avLst/>
          </a:prstGeom>
          <a:noFill/>
        </p:spPr>
      </p:pic>
      <p:pic>
        <p:nvPicPr>
          <p:cNvPr id="34825" name="Picture 9" descr="C:\Documents and Settings\jak\Local Settings\Temporary Internet Files\Content.IE5\AFNOVO29\MCj0297281000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3071810"/>
            <a:ext cx="1166502" cy="1081519"/>
          </a:xfrm>
          <a:prstGeom prst="rect">
            <a:avLst/>
          </a:prstGeom>
          <a:noFill/>
        </p:spPr>
      </p:pic>
      <p:pic>
        <p:nvPicPr>
          <p:cNvPr id="34826" name="Picture 10" descr="C:\Documents and Settings\jak\Local Settings\Temporary Internet Files\Content.IE5\OPDXLA2E\MCj02973150000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72396" y="4786322"/>
            <a:ext cx="1080467" cy="1060280"/>
          </a:xfrm>
          <a:prstGeom prst="rect">
            <a:avLst/>
          </a:prstGeom>
          <a:noFill/>
        </p:spPr>
      </p:pic>
      <p:pic>
        <p:nvPicPr>
          <p:cNvPr id="34827" name="Picture 11" descr="C:\Documents and Settings\jak\Local Settings\Temporary Internet Files\Content.IE5\0AR2IZ2S\MCj02973050000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2500306"/>
            <a:ext cx="1163837" cy="1079472"/>
          </a:xfrm>
          <a:prstGeom prst="rect">
            <a:avLst/>
          </a:prstGeom>
          <a:noFill/>
        </p:spPr>
      </p:pic>
      <p:pic>
        <p:nvPicPr>
          <p:cNvPr id="34828" name="Picture 12" descr="C:\Documents and Settings\jak\Local Settings\Temporary Internet Files\Content.IE5\ZWDZ7I3M\MCj02973030000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72396" y="2500306"/>
            <a:ext cx="1205147" cy="1065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TU_Civil_Engineering">
  <a:themeElements>
    <a:clrScheme name="DTU Civil Engineering 13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5C00"/>
      </a:accent6>
      <a:hlink>
        <a:srgbClr val="FF0000"/>
      </a:hlink>
      <a:folHlink>
        <a:srgbClr val="990000"/>
      </a:folHlink>
    </a:clrScheme>
    <a:fontScheme name="DTU Civil Engineering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>
    <a:extraClrScheme>
      <a:clrScheme name="DTU Civil Enginee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ivil Engineer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ivil Engineer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ivil Engineer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ivil Engineer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ivil Engineer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ivil Engineer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ivil Engineer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ivil Engineer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ivil Engineer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ivil Engineer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ivil Engineer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ivil Engineering 13">
        <a:dk1>
          <a:srgbClr val="000000"/>
        </a:dk1>
        <a:lt1>
          <a:srgbClr val="FFFFFF"/>
        </a:lt1>
        <a:dk2>
          <a:srgbClr val="990000"/>
        </a:dk2>
        <a:lt2>
          <a:srgbClr val="999999"/>
        </a:lt2>
        <a:accent1>
          <a:srgbClr val="FF99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5C00"/>
        </a:accent6>
        <a:hlink>
          <a:srgbClr val="FF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TU Corporate UK">
  <a:themeElements>
    <a:clrScheme name="DTU Corporate UK 13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5C00"/>
      </a:accent6>
      <a:hlink>
        <a:srgbClr val="FF0000"/>
      </a:hlink>
      <a:folHlink>
        <a:srgbClr val="990000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>
    <a:extraClrScheme>
      <a:clrScheme name="DTU Corporate U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13">
        <a:dk1>
          <a:srgbClr val="000000"/>
        </a:dk1>
        <a:lt1>
          <a:srgbClr val="FFFFFF"/>
        </a:lt1>
        <a:dk2>
          <a:srgbClr val="990000"/>
        </a:dk2>
        <a:lt2>
          <a:srgbClr val="999999"/>
        </a:lt2>
        <a:accent1>
          <a:srgbClr val="FF99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5C00"/>
        </a:accent6>
        <a:hlink>
          <a:srgbClr val="FF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11080-ProcessOrganisation</Template>
  <TotalTime>547</TotalTime>
  <Words>450</Words>
  <Application>Microsoft Office PowerPoint</Application>
  <PresentationFormat>On-screen Show (4:3)</PresentationFormat>
  <Paragraphs>155</Paragraphs>
  <Slides>27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DTU_Civil_Engineering</vt:lpstr>
      <vt:lpstr>DTU Corporate UK</vt:lpstr>
      <vt:lpstr>Interoperability</vt:lpstr>
      <vt:lpstr>Agenda</vt:lpstr>
      <vt:lpstr>The Problem</vt:lpstr>
      <vt:lpstr>The Problem</vt:lpstr>
      <vt:lpstr>The Problem</vt:lpstr>
      <vt:lpstr>The Problem</vt:lpstr>
      <vt:lpstr>The Problem</vt:lpstr>
      <vt:lpstr>The Problem</vt:lpstr>
      <vt:lpstr>The Problem</vt:lpstr>
      <vt:lpstr>The Problem </vt:lpstr>
      <vt:lpstr>The Principles</vt:lpstr>
      <vt:lpstr>The Principles</vt:lpstr>
      <vt:lpstr>The Principles</vt:lpstr>
      <vt:lpstr>The Principles</vt:lpstr>
      <vt:lpstr>The Principles</vt:lpstr>
      <vt:lpstr>Slide 16</vt:lpstr>
      <vt:lpstr>The Principles</vt:lpstr>
      <vt:lpstr>The Principles</vt:lpstr>
      <vt:lpstr>The Principles</vt:lpstr>
      <vt:lpstr>The Principles</vt:lpstr>
      <vt:lpstr>The Principles</vt:lpstr>
      <vt:lpstr>Slide 22</vt:lpstr>
      <vt:lpstr>Samples</vt:lpstr>
      <vt:lpstr>Challenges</vt:lpstr>
      <vt:lpstr>Slide 25</vt:lpstr>
      <vt:lpstr>Exercise</vt:lpstr>
      <vt:lpstr>Install</vt:lpstr>
    </vt:vector>
  </TitlesOfParts>
  <Company>BYG.DTU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 Karlshøj</dc:creator>
  <cp:lastModifiedBy>Jan Karlshøj</cp:lastModifiedBy>
  <cp:revision>47</cp:revision>
  <dcterms:created xsi:type="dcterms:W3CDTF">2008-10-16T07:45:43Z</dcterms:created>
  <dcterms:modified xsi:type="dcterms:W3CDTF">2009-06-15T07:53:29Z</dcterms:modified>
</cp:coreProperties>
</file>